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9" r:id="rId3"/>
    <p:sldMasterId id="2147483767" r:id="rId4"/>
    <p:sldMasterId id="2147483797" r:id="rId5"/>
    <p:sldMasterId id="2147483812" r:id="rId6"/>
  </p:sldMasterIdLst>
  <p:notesMasterIdLst>
    <p:notesMasterId r:id="rId47"/>
  </p:notesMasterIdLst>
  <p:sldIdLst>
    <p:sldId id="256" r:id="rId7"/>
    <p:sldId id="331" r:id="rId8"/>
    <p:sldId id="333" r:id="rId9"/>
    <p:sldId id="316" r:id="rId10"/>
    <p:sldId id="315" r:id="rId11"/>
    <p:sldId id="288" r:id="rId12"/>
    <p:sldId id="286" r:id="rId13"/>
    <p:sldId id="262" r:id="rId14"/>
    <p:sldId id="287" r:id="rId15"/>
    <p:sldId id="257" r:id="rId16"/>
    <p:sldId id="278" r:id="rId17"/>
    <p:sldId id="279" r:id="rId18"/>
    <p:sldId id="281" r:id="rId19"/>
    <p:sldId id="301" r:id="rId20"/>
    <p:sldId id="304" r:id="rId21"/>
    <p:sldId id="305" r:id="rId22"/>
    <p:sldId id="306" r:id="rId23"/>
    <p:sldId id="289" r:id="rId24"/>
    <p:sldId id="307" r:id="rId25"/>
    <p:sldId id="290" r:id="rId26"/>
    <p:sldId id="291" r:id="rId27"/>
    <p:sldId id="292" r:id="rId28"/>
    <p:sldId id="293" r:id="rId29"/>
    <p:sldId id="297" r:id="rId30"/>
    <p:sldId id="298" r:id="rId31"/>
    <p:sldId id="320" r:id="rId32"/>
    <p:sldId id="308" r:id="rId33"/>
    <p:sldId id="324" r:id="rId34"/>
    <p:sldId id="318" r:id="rId35"/>
    <p:sldId id="321" r:id="rId36"/>
    <p:sldId id="323" r:id="rId37"/>
    <p:sldId id="322" r:id="rId38"/>
    <p:sldId id="330" r:id="rId39"/>
    <p:sldId id="326" r:id="rId40"/>
    <p:sldId id="284" r:id="rId41"/>
    <p:sldId id="327" r:id="rId42"/>
    <p:sldId id="273" r:id="rId43"/>
    <p:sldId id="299" r:id="rId44"/>
    <p:sldId id="319" r:id="rId45"/>
    <p:sldId id="32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sorterViewPr>
    <p:cViewPr>
      <p:scale>
        <a:sx n="60" d="100"/>
        <a:sy n="60" d="100"/>
      </p:scale>
      <p:origin x="0" y="-64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F5115-54D3-412E-82FA-F174E30558F3}" type="datetimeFigureOut">
              <a:rPr lang="hu-HU" smtClean="0"/>
              <a:t>2017.06.06.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C890C1-80E8-406B-BD74-30A0EB9BF9BA}" type="slidenum">
              <a:rPr lang="hu-HU" smtClean="0"/>
              <a:t>‹#›</a:t>
            </a:fld>
            <a:endParaRPr lang="hu-HU"/>
          </a:p>
        </p:txBody>
      </p:sp>
    </p:spTree>
    <p:extLst>
      <p:ext uri="{BB962C8B-B14F-4D97-AF65-F5344CB8AC3E}">
        <p14:creationId xmlns:p14="http://schemas.microsoft.com/office/powerpoint/2010/main" val="417221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smtClean="0">
                <a:effectLst/>
              </a:rPr>
              <a:t>Despite tremendous diversities in their expression, cellular activities in virtually all cell types are regulated by common intracellular </a:t>
            </a:r>
            <a:r>
              <a:rPr lang="en-GB" dirty="0" err="1" smtClean="0">
                <a:effectLst/>
              </a:rPr>
              <a:t>signaling</a:t>
            </a:r>
            <a:r>
              <a:rPr lang="en-GB" dirty="0" smtClean="0">
                <a:effectLst/>
              </a:rPr>
              <a:t> systems, and calcium is one important ubiquitous intracellular messenger, controlling a diverse range of cellular processes, such as gene transcription, muscle contraction and cell proliferation (Ref.1). In response to adequate stimuli, [Ca2+]</a:t>
            </a:r>
            <a:r>
              <a:rPr lang="en-GB" dirty="0" err="1" smtClean="0">
                <a:effectLst/>
              </a:rPr>
              <a:t>i</a:t>
            </a:r>
            <a:r>
              <a:rPr lang="en-GB" dirty="0" smtClean="0">
                <a:effectLst/>
              </a:rPr>
              <a:t> (Intracellular Ca2+ concentration) increases, oscillates and decreases, leading to the activation, modulation and termination of cell function. Numerous channels and pumps allow this particular </a:t>
            </a:r>
            <a:r>
              <a:rPr lang="en-GB" dirty="0" err="1" smtClean="0">
                <a:effectLst/>
              </a:rPr>
              <a:t>cation</a:t>
            </a:r>
            <a:r>
              <a:rPr lang="en-GB" dirty="0" smtClean="0">
                <a:effectLst/>
              </a:rPr>
              <a:t> to enter and exit cells and move between the cytosol and intracellular stores.</a:t>
            </a:r>
          </a:p>
          <a:p>
            <a:r>
              <a:rPr lang="en-GB" dirty="0" smtClean="0">
                <a:effectLst/>
              </a:rPr>
              <a:t>The Ca2+ </a:t>
            </a:r>
            <a:r>
              <a:rPr lang="en-GB" dirty="0" err="1" smtClean="0">
                <a:effectLst/>
              </a:rPr>
              <a:t>signaling</a:t>
            </a:r>
            <a:r>
              <a:rPr lang="en-GB" dirty="0" smtClean="0">
                <a:effectLst/>
              </a:rPr>
              <a:t> apparatus includes 1) the </a:t>
            </a:r>
            <a:r>
              <a:rPr lang="en-GB" dirty="0" err="1" smtClean="0">
                <a:effectLst/>
              </a:rPr>
              <a:t>RyR</a:t>
            </a:r>
            <a:r>
              <a:rPr lang="en-GB" dirty="0" smtClean="0">
                <a:effectLst/>
              </a:rPr>
              <a:t> (Ryanodine Receptor Channels) that is the SR (Sarcoplasmic Reticulum) Ca2+ release channel, 2) the Troponin protein complex that mediates the Ca2+ effect to the </a:t>
            </a:r>
            <a:r>
              <a:rPr lang="en-GB" dirty="0" err="1" smtClean="0">
                <a:effectLst/>
              </a:rPr>
              <a:t>myofibrillar</a:t>
            </a:r>
            <a:r>
              <a:rPr lang="en-GB" dirty="0" smtClean="0">
                <a:effectLst/>
              </a:rPr>
              <a:t> structures leading to contraction, 3) the Ca2+ pump responsible for Ca2+ reuptake into the SR, and 4) </a:t>
            </a:r>
            <a:r>
              <a:rPr lang="en-GB" dirty="0" err="1" smtClean="0">
                <a:effectLst/>
              </a:rPr>
              <a:t>Calsequestrin</a:t>
            </a:r>
            <a:r>
              <a:rPr lang="en-GB" dirty="0" smtClean="0">
                <a:effectLst/>
              </a:rPr>
              <a:t>, the Ca2+ storage protein in the SR. In addition, a multitude of Ca2+-binding proteins is present in muscle tissue including </a:t>
            </a:r>
            <a:r>
              <a:rPr lang="en-GB" dirty="0" err="1" smtClean="0">
                <a:effectLst/>
              </a:rPr>
              <a:t>annexins</a:t>
            </a:r>
            <a:r>
              <a:rPr lang="en-GB" dirty="0" smtClean="0">
                <a:effectLst/>
              </a:rPr>
              <a:t>, </a:t>
            </a:r>
            <a:r>
              <a:rPr lang="en-GB" dirty="0" err="1" smtClean="0">
                <a:effectLst/>
              </a:rPr>
              <a:t>sorcin</a:t>
            </a:r>
            <a:r>
              <a:rPr lang="en-GB" dirty="0" smtClean="0">
                <a:effectLst/>
              </a:rPr>
              <a:t>, myosin light chains, Beta-</a:t>
            </a:r>
            <a:r>
              <a:rPr lang="en-GB" dirty="0" err="1" smtClean="0">
                <a:effectLst/>
              </a:rPr>
              <a:t>Actinin</a:t>
            </a:r>
            <a:r>
              <a:rPr lang="en-GB" dirty="0" smtClean="0">
                <a:effectLst/>
              </a:rPr>
              <a:t>, </a:t>
            </a:r>
            <a:r>
              <a:rPr lang="en-GB" dirty="0" err="1" smtClean="0">
                <a:effectLst/>
              </a:rPr>
              <a:t>Caln</a:t>
            </a:r>
            <a:r>
              <a:rPr lang="en-GB" dirty="0" smtClean="0">
                <a:effectLst/>
              </a:rPr>
              <a:t> (</a:t>
            </a:r>
            <a:r>
              <a:rPr lang="en-GB" dirty="0" err="1" smtClean="0">
                <a:effectLst/>
              </a:rPr>
              <a:t>Calcineurin</a:t>
            </a:r>
            <a:r>
              <a:rPr lang="en-GB" dirty="0" smtClean="0">
                <a:effectLst/>
              </a:rPr>
              <a:t>), and </a:t>
            </a:r>
            <a:r>
              <a:rPr lang="en-GB" dirty="0" err="1" smtClean="0">
                <a:effectLst/>
              </a:rPr>
              <a:t>Calpain</a:t>
            </a:r>
            <a:r>
              <a:rPr lang="en-GB" dirty="0" smtClean="0">
                <a:effectLst/>
              </a:rPr>
              <a:t> (Ref.2). When calcium </a:t>
            </a:r>
            <a:r>
              <a:rPr lang="en-GB" dirty="0" err="1" smtClean="0">
                <a:effectLst/>
              </a:rPr>
              <a:t>signaling</a:t>
            </a:r>
            <a:r>
              <a:rPr lang="en-GB" dirty="0" smtClean="0">
                <a:effectLst/>
              </a:rPr>
              <a:t> is stimulated in a cell, Ca2+ enters the cytoplasm from one of two general sources: it is released from intracellular stores, or it enters the cell across the plasma membrane. The mechanism of regulated Ca2+ entry in non-excitable cells is through a process known as </a:t>
            </a:r>
            <a:r>
              <a:rPr lang="en-GB" dirty="0" err="1" smtClean="0">
                <a:effectLst/>
              </a:rPr>
              <a:t>capacitative</a:t>
            </a:r>
            <a:r>
              <a:rPr lang="en-GB" dirty="0" smtClean="0">
                <a:effectLst/>
              </a:rPr>
              <a:t> Ca2+ entry or store-operated Ca2+ entry, in which the depletion of intracellular stores due to the action of IP3 (Inositol </a:t>
            </a:r>
            <a:r>
              <a:rPr lang="en-GB" dirty="0" err="1" smtClean="0">
                <a:effectLst/>
              </a:rPr>
              <a:t>Trisphosphate</a:t>
            </a:r>
            <a:r>
              <a:rPr lang="en-GB" dirty="0" smtClean="0">
                <a:effectLst/>
              </a:rPr>
              <a:t>) or other Ca2+-releasing signals activates a </a:t>
            </a:r>
            <a:r>
              <a:rPr lang="en-GB" dirty="0" err="1" smtClean="0">
                <a:effectLst/>
              </a:rPr>
              <a:t>signaling</a:t>
            </a:r>
            <a:r>
              <a:rPr lang="en-GB" dirty="0" smtClean="0">
                <a:effectLst/>
              </a:rPr>
              <a:t> pathway leading to the opening of plasma membrane Ca2+ channels (Ref.3). In excitable cells, the major pathway for Ca2+ influx is via highly Ca2+-selective VGCC (Voltage-Gated Ca2+ Channels). In skeletal muscle cells, an additional voltage-sensitive pathway is provided by DHPR (</a:t>
            </a:r>
            <a:r>
              <a:rPr lang="en-GB" dirty="0" err="1" smtClean="0">
                <a:effectLst/>
              </a:rPr>
              <a:t>Dihydropyridine</a:t>
            </a:r>
            <a:r>
              <a:rPr lang="en-GB" dirty="0" smtClean="0">
                <a:effectLst/>
              </a:rPr>
              <a:t> Receptors) that is physically coupled to </a:t>
            </a:r>
            <a:r>
              <a:rPr lang="en-GB" dirty="0" err="1" smtClean="0">
                <a:effectLst/>
              </a:rPr>
              <a:t>RyR</a:t>
            </a:r>
            <a:r>
              <a:rPr lang="en-GB" dirty="0" smtClean="0">
                <a:effectLst/>
              </a:rPr>
              <a:t> on the </a:t>
            </a:r>
            <a:r>
              <a:rPr lang="en-GB" dirty="0" err="1" smtClean="0">
                <a:effectLst/>
              </a:rPr>
              <a:t>Sarco</a:t>
            </a:r>
            <a:r>
              <a:rPr lang="en-GB" dirty="0" smtClean="0">
                <a:effectLst/>
              </a:rPr>
              <a:t>- and ER (Endoplasmic Reticulum) membrane. Many Ligand-Gated </a:t>
            </a:r>
            <a:r>
              <a:rPr lang="en-GB" dirty="0" err="1" smtClean="0">
                <a:effectLst/>
              </a:rPr>
              <a:t>Ionotropic</a:t>
            </a:r>
            <a:r>
              <a:rPr lang="en-GB" dirty="0" smtClean="0">
                <a:effectLst/>
              </a:rPr>
              <a:t> Channels NMDA (N-methyl-D-aspartate), AMPA (Alpha-Amino-3-Hydroxy-5-Methyl-4-Isoxazole </a:t>
            </a:r>
            <a:r>
              <a:rPr lang="en-GB" dirty="0" err="1" smtClean="0">
                <a:effectLst/>
              </a:rPr>
              <a:t>Proprionate</a:t>
            </a:r>
            <a:r>
              <a:rPr lang="en-GB" dirty="0" smtClean="0">
                <a:effectLst/>
              </a:rPr>
              <a:t>), </a:t>
            </a:r>
            <a:r>
              <a:rPr lang="en-GB" dirty="0" err="1" smtClean="0">
                <a:effectLst/>
              </a:rPr>
              <a:t>Kainate</a:t>
            </a:r>
            <a:r>
              <a:rPr lang="en-GB" dirty="0" smtClean="0">
                <a:effectLst/>
              </a:rPr>
              <a:t>, </a:t>
            </a:r>
            <a:r>
              <a:rPr lang="en-GB" dirty="0" err="1" smtClean="0">
                <a:effectLst/>
              </a:rPr>
              <a:t>AchR</a:t>
            </a:r>
            <a:r>
              <a:rPr lang="en-GB" dirty="0" smtClean="0">
                <a:effectLst/>
              </a:rPr>
              <a:t> (Nicotinic Acetylcholine Receptor), Serotonin (5HT3), and ATP (P2X) admit significant amounts of Ca2+ through its receptors. Store Operated Channels open in response to emptying of intracellular stores through the interaction with IP3 and its receptor (IP3R). CRAC (Ca2+-Release-Activated Ca2+ channel) is found in cells of the blood lineage and is highly Ca2+-selective. TRP (Transient Receptor Potential) are nonspecific </a:t>
            </a:r>
            <a:r>
              <a:rPr lang="en-GB" dirty="0" err="1" smtClean="0">
                <a:effectLst/>
              </a:rPr>
              <a:t>cation</a:t>
            </a:r>
            <a:r>
              <a:rPr lang="en-GB" dirty="0" smtClean="0">
                <a:effectLst/>
              </a:rPr>
              <a:t> channels, which is subdivided into three groups TRPC, TRPV and TRPM. TRPC channels respond indirectly to Hormones and Transmitters through PLC-Beta (Phospholipase-C) activation and via second messengers such as DAG (</a:t>
            </a:r>
            <a:r>
              <a:rPr lang="en-GB" dirty="0" err="1" smtClean="0">
                <a:effectLst/>
              </a:rPr>
              <a:t>Diacylglycerol</a:t>
            </a:r>
            <a:r>
              <a:rPr lang="en-GB" dirty="0" smtClean="0">
                <a:effectLst/>
              </a:rPr>
              <a:t>), </a:t>
            </a:r>
            <a:r>
              <a:rPr lang="en-GB" dirty="0" err="1" smtClean="0">
                <a:effectLst/>
              </a:rPr>
              <a:t>Spinghosine</a:t>
            </a:r>
            <a:r>
              <a:rPr lang="en-GB" dirty="0" smtClean="0">
                <a:effectLst/>
              </a:rPr>
              <a:t>, ADP-Ribose, </a:t>
            </a:r>
            <a:r>
              <a:rPr lang="en-GB" dirty="0" err="1" smtClean="0">
                <a:effectLst/>
              </a:rPr>
              <a:t>Arachidonic</a:t>
            </a:r>
            <a:r>
              <a:rPr lang="en-GB" dirty="0" smtClean="0">
                <a:effectLst/>
              </a:rPr>
              <a:t> Acid and other unidentified signals. TRPV and TRPM families are directly or indirectly responsive to numerous sensory stimuli such as temperature and </a:t>
            </a:r>
            <a:r>
              <a:rPr lang="en-GB" dirty="0" err="1" smtClean="0">
                <a:effectLst/>
              </a:rPr>
              <a:t>Osmolarity</a:t>
            </a:r>
            <a:r>
              <a:rPr lang="en-GB" dirty="0" smtClean="0">
                <a:effectLst/>
              </a:rPr>
              <a:t> (Ref.4 &amp; 6).</a:t>
            </a:r>
          </a:p>
          <a:p>
            <a:r>
              <a:rPr lang="en-GB" dirty="0" smtClean="0">
                <a:effectLst/>
              </a:rPr>
              <a:t>Other voltage-independent channels respond to sensory stimuli. Hair cells of the ear have mechanically opened Ca2+-</a:t>
            </a:r>
            <a:r>
              <a:rPr lang="en-GB" dirty="0" err="1" smtClean="0">
                <a:effectLst/>
              </a:rPr>
              <a:t>permeant</a:t>
            </a:r>
            <a:r>
              <a:rPr lang="en-GB" dirty="0" smtClean="0">
                <a:effectLst/>
              </a:rPr>
              <a:t> channels. Light, Odorants and Taste molecules operate through a signal cascade that includes activation of AC (</a:t>
            </a:r>
            <a:r>
              <a:rPr lang="en-GB" dirty="0" err="1" smtClean="0">
                <a:effectLst/>
              </a:rPr>
              <a:t>Adenyl</a:t>
            </a:r>
            <a:r>
              <a:rPr lang="en-GB" dirty="0" smtClean="0">
                <a:effectLst/>
              </a:rPr>
              <a:t> </a:t>
            </a:r>
            <a:r>
              <a:rPr lang="en-GB" dirty="0" err="1" smtClean="0">
                <a:effectLst/>
              </a:rPr>
              <a:t>Cyclase</a:t>
            </a:r>
            <a:r>
              <a:rPr lang="en-GB" dirty="0" smtClean="0">
                <a:effectLst/>
              </a:rPr>
              <a:t>) and GC (</a:t>
            </a:r>
            <a:r>
              <a:rPr lang="en-GB" dirty="0" err="1" smtClean="0">
                <a:effectLst/>
              </a:rPr>
              <a:t>Guanylate</a:t>
            </a:r>
            <a:r>
              <a:rPr lang="en-GB" dirty="0" smtClean="0">
                <a:effectLst/>
              </a:rPr>
              <a:t> </a:t>
            </a:r>
            <a:r>
              <a:rPr lang="en-GB" dirty="0" err="1" smtClean="0">
                <a:effectLst/>
              </a:rPr>
              <a:t>Cyclase</a:t>
            </a:r>
            <a:r>
              <a:rPr lang="en-GB" dirty="0" smtClean="0">
                <a:effectLst/>
              </a:rPr>
              <a:t>), and subsequent opening or closing of CNG (Cyclic Nucleotide Gated) Channels whose gating is regulated by the cyclic nucleotides </a:t>
            </a:r>
            <a:r>
              <a:rPr lang="en-GB" dirty="0" err="1" smtClean="0">
                <a:effectLst/>
              </a:rPr>
              <a:t>cAMP</a:t>
            </a:r>
            <a:r>
              <a:rPr lang="en-GB" dirty="0" smtClean="0">
                <a:effectLst/>
              </a:rPr>
              <a:t> (cyclic Adenosine 3', 5’-Monophosphate) or </a:t>
            </a:r>
            <a:r>
              <a:rPr lang="en-GB" dirty="0" err="1" smtClean="0">
                <a:effectLst/>
              </a:rPr>
              <a:t>cGMP</a:t>
            </a:r>
            <a:r>
              <a:rPr lang="en-GB" dirty="0" smtClean="0">
                <a:effectLst/>
              </a:rPr>
              <a:t> (cyclic </a:t>
            </a:r>
            <a:r>
              <a:rPr lang="en-GB" dirty="0" err="1" smtClean="0">
                <a:effectLst/>
              </a:rPr>
              <a:t>Guanosine</a:t>
            </a:r>
            <a:r>
              <a:rPr lang="en-GB" dirty="0" smtClean="0">
                <a:effectLst/>
              </a:rPr>
              <a:t> Monophosphate) through G-proteins; GN-</a:t>
            </a:r>
            <a:r>
              <a:rPr lang="en-GB" dirty="0" err="1" smtClean="0">
                <a:effectLst/>
              </a:rPr>
              <a:t>AlphaS</a:t>
            </a:r>
            <a:r>
              <a:rPr lang="en-GB" dirty="0" smtClean="0">
                <a:effectLst/>
              </a:rPr>
              <a:t>, GN-</a:t>
            </a:r>
            <a:r>
              <a:rPr lang="en-GB" dirty="0" err="1" smtClean="0">
                <a:effectLst/>
              </a:rPr>
              <a:t>AlphaT</a:t>
            </a:r>
            <a:r>
              <a:rPr lang="en-GB" dirty="0" smtClean="0">
                <a:effectLst/>
              </a:rPr>
              <a:t> and GN-Alpha-</a:t>
            </a:r>
            <a:r>
              <a:rPr lang="en-GB" dirty="0" err="1" smtClean="0">
                <a:effectLst/>
              </a:rPr>
              <a:t>Olf</a:t>
            </a:r>
            <a:r>
              <a:rPr lang="en-GB" dirty="0" smtClean="0">
                <a:effectLst/>
              </a:rPr>
              <a:t>. Voltage-independent pathways are generally activated by </a:t>
            </a:r>
            <a:r>
              <a:rPr lang="en-GB" dirty="0" err="1" smtClean="0">
                <a:effectLst/>
              </a:rPr>
              <a:t>signaling</a:t>
            </a:r>
            <a:r>
              <a:rPr lang="en-GB" dirty="0" smtClean="0">
                <a:effectLst/>
              </a:rPr>
              <a:t> cascades and the most common pathway involves activation of PLC and generation of IP3 and DAG from PIP2 (Phosphatidylinositol (4, 5)-</a:t>
            </a:r>
            <a:r>
              <a:rPr lang="en-GB" dirty="0" err="1" smtClean="0">
                <a:effectLst/>
              </a:rPr>
              <a:t>Bisphosphate</a:t>
            </a:r>
            <a:r>
              <a:rPr lang="en-GB" dirty="0" smtClean="0">
                <a:effectLst/>
              </a:rPr>
              <a:t>). Hormones and Neurotransmitters bind to GPCR (G-Protein Coupled Receptors). Both the </a:t>
            </a:r>
            <a:r>
              <a:rPr lang="en-GB" dirty="0" err="1" smtClean="0">
                <a:effectLst/>
              </a:rPr>
              <a:t>heterotrimeric</a:t>
            </a:r>
            <a:r>
              <a:rPr lang="en-GB" dirty="0" smtClean="0">
                <a:effectLst/>
              </a:rPr>
              <a:t> GN-</a:t>
            </a:r>
            <a:r>
              <a:rPr lang="en-GB" dirty="0" err="1" smtClean="0">
                <a:effectLst/>
              </a:rPr>
              <a:t>AlphaQ</a:t>
            </a:r>
            <a:r>
              <a:rPr lang="en-GB" dirty="0" smtClean="0">
                <a:effectLst/>
              </a:rPr>
              <a:t>/GN-Alpha11 and GN-</a:t>
            </a:r>
            <a:r>
              <a:rPr lang="en-GB" dirty="0" err="1" smtClean="0">
                <a:effectLst/>
              </a:rPr>
              <a:t>AlphaI</a:t>
            </a:r>
            <a:r>
              <a:rPr lang="en-GB" dirty="0" smtClean="0">
                <a:effectLst/>
              </a:rPr>
              <a:t>/GN-</a:t>
            </a:r>
            <a:r>
              <a:rPr lang="en-GB" dirty="0" err="1" smtClean="0">
                <a:effectLst/>
              </a:rPr>
              <a:t>AlphaO</a:t>
            </a:r>
            <a:r>
              <a:rPr lang="en-GB" dirty="0" smtClean="0">
                <a:effectLst/>
              </a:rPr>
              <a:t> proteins regulate the function of PLC-Beta. GPCR coupling to GN-</a:t>
            </a:r>
            <a:r>
              <a:rPr lang="en-GB" dirty="0" err="1" smtClean="0">
                <a:effectLst/>
              </a:rPr>
              <a:t>AlphaI</a:t>
            </a:r>
            <a:r>
              <a:rPr lang="en-GB" dirty="0" smtClean="0">
                <a:effectLst/>
              </a:rPr>
              <a:t>/GN-</a:t>
            </a:r>
            <a:r>
              <a:rPr lang="en-GB" dirty="0" err="1" smtClean="0">
                <a:effectLst/>
              </a:rPr>
              <a:t>AlphaO</a:t>
            </a:r>
            <a:r>
              <a:rPr lang="en-GB" dirty="0" smtClean="0">
                <a:effectLst/>
              </a:rPr>
              <a:t> activate PLC-Beta, through the GN-Beta and GN-Gamma subunits that are liberated in large quantities (Ref.7). Other members of the PLC family are activated by Growth Factors that activate RTK (Receptor Tyrosine Kinases; PLC-Gamma), </a:t>
            </a:r>
            <a:r>
              <a:rPr lang="en-GB" dirty="0" err="1" smtClean="0">
                <a:effectLst/>
              </a:rPr>
              <a:t>Ras</a:t>
            </a:r>
            <a:r>
              <a:rPr lang="en-GB" dirty="0" smtClean="0">
                <a:effectLst/>
              </a:rPr>
              <a:t> (PLC-Epsilon), and intracellular Ca2+ (PLC-Delta). PLC-Gamma is also activated by Antigen-stimulated activation of non-RTKs such as </a:t>
            </a:r>
            <a:r>
              <a:rPr lang="en-GB" dirty="0" err="1" smtClean="0">
                <a:effectLst/>
              </a:rPr>
              <a:t>Src</a:t>
            </a:r>
            <a:r>
              <a:rPr lang="en-GB" dirty="0" smtClean="0">
                <a:effectLst/>
              </a:rPr>
              <a:t> via binding to TCRs (T-Cell Receptors) and BCRs (B-Cell Receptors) (Ref.6). Ca2+ release from the intracellular stores is mediated by </a:t>
            </a:r>
            <a:r>
              <a:rPr lang="en-GB" dirty="0" err="1" smtClean="0">
                <a:effectLst/>
              </a:rPr>
              <a:t>RyR</a:t>
            </a:r>
            <a:r>
              <a:rPr lang="en-GB" dirty="0" smtClean="0">
                <a:effectLst/>
              </a:rPr>
              <a:t> and IP3R channels. </a:t>
            </a:r>
            <a:r>
              <a:rPr lang="en-GB" dirty="0" err="1" smtClean="0">
                <a:effectLst/>
              </a:rPr>
              <a:t>RyR</a:t>
            </a:r>
            <a:r>
              <a:rPr lang="en-GB" dirty="0" smtClean="0">
                <a:effectLst/>
              </a:rPr>
              <a:t> are activated by a rise in intracellular CICR (Ca2+-Ca2+ Induced Ca2+ Release). In addition there are </a:t>
            </a:r>
            <a:r>
              <a:rPr lang="en-GB" dirty="0" err="1" smtClean="0">
                <a:effectLst/>
              </a:rPr>
              <a:t>RyR</a:t>
            </a:r>
            <a:r>
              <a:rPr lang="en-GB" dirty="0" smtClean="0">
                <a:effectLst/>
              </a:rPr>
              <a:t>-like channels activated by </a:t>
            </a:r>
            <a:r>
              <a:rPr lang="en-GB" dirty="0" err="1" smtClean="0">
                <a:effectLst/>
              </a:rPr>
              <a:t>cADPR</a:t>
            </a:r>
            <a:r>
              <a:rPr lang="en-GB" dirty="0" smtClean="0">
                <a:effectLst/>
              </a:rPr>
              <a:t> (cyclic ADP-ribose) (Ref.5), </a:t>
            </a:r>
            <a:r>
              <a:rPr lang="en-GB" dirty="0" err="1" smtClean="0">
                <a:effectLst/>
              </a:rPr>
              <a:t>Sphingosine</a:t>
            </a:r>
            <a:r>
              <a:rPr lang="en-GB" dirty="0" smtClean="0">
                <a:effectLst/>
              </a:rPr>
              <a:t> and a distinct Ca2+-release pathway activated by NAADP (Nicotinic Acid Adenine Dinucleotide Phosphate). Within Ca2+-storing organelles, Ca2+ ions are bound to specialized Ca2+-buffering proteins like CS (</a:t>
            </a:r>
            <a:r>
              <a:rPr lang="en-GB" dirty="0" err="1" smtClean="0">
                <a:effectLst/>
              </a:rPr>
              <a:t>Calsequestrins</a:t>
            </a:r>
            <a:r>
              <a:rPr lang="en-GB" dirty="0" smtClean="0">
                <a:effectLst/>
              </a:rPr>
              <a:t>), CR (</a:t>
            </a:r>
            <a:r>
              <a:rPr lang="en-GB" dirty="0" err="1" smtClean="0">
                <a:effectLst/>
              </a:rPr>
              <a:t>Calreticulins</a:t>
            </a:r>
            <a:r>
              <a:rPr lang="en-GB" dirty="0" smtClean="0">
                <a:effectLst/>
              </a:rPr>
              <a:t>) and CN (</a:t>
            </a:r>
            <a:r>
              <a:rPr lang="en-GB" dirty="0" err="1" smtClean="0">
                <a:effectLst/>
              </a:rPr>
              <a:t>Calnexins</a:t>
            </a:r>
            <a:r>
              <a:rPr lang="en-GB" dirty="0" smtClean="0">
                <a:effectLst/>
              </a:rPr>
              <a:t>). In the cytosol, there are mobile Ca2+ buffers; the CB (</a:t>
            </a:r>
            <a:r>
              <a:rPr lang="en-GB" dirty="0" err="1" smtClean="0">
                <a:effectLst/>
              </a:rPr>
              <a:t>Calbindins</a:t>
            </a:r>
            <a:r>
              <a:rPr lang="en-GB" dirty="0" smtClean="0">
                <a:effectLst/>
              </a:rPr>
              <a:t>), PV (</a:t>
            </a:r>
            <a:r>
              <a:rPr lang="en-GB" dirty="0" err="1" smtClean="0">
                <a:effectLst/>
              </a:rPr>
              <a:t>Paravalbumin</a:t>
            </a:r>
            <a:r>
              <a:rPr lang="en-GB" dirty="0" smtClean="0">
                <a:effectLst/>
              </a:rPr>
              <a:t>), Calm (</a:t>
            </a:r>
            <a:r>
              <a:rPr lang="en-GB" dirty="0" err="1" smtClean="0">
                <a:effectLst/>
              </a:rPr>
              <a:t>Calmodulin</a:t>
            </a:r>
            <a:r>
              <a:rPr lang="en-GB" dirty="0" smtClean="0">
                <a:effectLst/>
              </a:rPr>
              <a:t>) and S100 protein families that blunt Ca2+ spikes and assist in redistribution of Ca2+ ions (Ref.6).</a:t>
            </a:r>
          </a:p>
          <a:p>
            <a:r>
              <a:rPr lang="en-GB" dirty="0" smtClean="0">
                <a:effectLst/>
              </a:rPr>
              <a:t>In contrast to the striking variety of mechanisms for inducing extracellular Ca2+ influx, Ca2+ extrusion to the extracellular space is largely limited to two families of proteins: the PMCA (Plasma Membrane Ca2+ ATPase) and the NCX (Na+/Ca2+ Exchanger). Intracellular Ca2+ is also lowered by Ca2+ uptake into cellular organelles via a variety of organelle-specific pumps and transporters. Uptake into the ER is regulated by the SERCA (</a:t>
            </a:r>
            <a:r>
              <a:rPr lang="en-GB" dirty="0" err="1" smtClean="0">
                <a:effectLst/>
              </a:rPr>
              <a:t>Sarco</a:t>
            </a:r>
            <a:r>
              <a:rPr lang="en-GB" dirty="0" smtClean="0">
                <a:effectLst/>
              </a:rPr>
              <a:t>- and Endoplasmic Reticulum Ca2+ ATPase) family. Uptake into mitochondria is mediated by the mitochondrial Ca2+-</a:t>
            </a:r>
            <a:r>
              <a:rPr lang="en-GB" dirty="0" err="1" smtClean="0">
                <a:effectLst/>
              </a:rPr>
              <a:t>Uniporter</a:t>
            </a:r>
            <a:r>
              <a:rPr lang="en-GB" dirty="0" smtClean="0">
                <a:effectLst/>
              </a:rPr>
              <a:t> and uptake into Golgi is mediated by the PMR1/ATP2C1 (P-type Ca2+-transport ATPase). Mitochondria release Ca2+ via the mitochondrial NHE (Na+-H+/Ca2+ Exchanger) and, under some circumstances, the PTP (Permeability Transition Pore) (Ref.6). Cytoplasmic Ca2+ signals propagate to the nucleus, where they directly stimulate the synthesis of immediate early genes as well as structural genes. Activation of Ca2+-dependent transcription requires both cytoplasmic and nuclear Ca2+ signals. Ca2+ influx through synaptic NMDA Receptors activates CREB (c-AMP Response Element-Binding Protein), whereas influx through </a:t>
            </a:r>
            <a:r>
              <a:rPr lang="en-GB" dirty="0" err="1" smtClean="0">
                <a:effectLst/>
              </a:rPr>
              <a:t>extrasynaptic</a:t>
            </a:r>
            <a:r>
              <a:rPr lang="en-GB" dirty="0" smtClean="0">
                <a:effectLst/>
              </a:rPr>
              <a:t> NMDA Receptors inhibits CREB. Ligand-Gated Channels use the cytoplasmic Ca2+ sensor, Calm (</a:t>
            </a:r>
            <a:r>
              <a:rPr lang="en-GB" dirty="0" err="1" smtClean="0">
                <a:effectLst/>
              </a:rPr>
              <a:t>Calmodulin</a:t>
            </a:r>
            <a:r>
              <a:rPr lang="en-GB" dirty="0" smtClean="0">
                <a:effectLst/>
              </a:rPr>
              <a:t>), to sense local Ca2+ elevations and activate a PKA-dependent Rap1-MAPK/ERK (Mitogen-Activated Protein Kinase/ Extracellular Signal-Regulated Kinase) Pathway (Ref.8). </a:t>
            </a:r>
            <a:r>
              <a:rPr lang="en-GB" dirty="0" err="1" smtClean="0">
                <a:effectLst/>
              </a:rPr>
              <a:t>CalmKII</a:t>
            </a:r>
            <a:r>
              <a:rPr lang="en-GB" dirty="0" smtClean="0">
                <a:effectLst/>
              </a:rPr>
              <a:t> and </a:t>
            </a:r>
            <a:r>
              <a:rPr lang="en-GB" dirty="0" err="1" smtClean="0">
                <a:effectLst/>
              </a:rPr>
              <a:t>CalmKIV</a:t>
            </a:r>
            <a:r>
              <a:rPr lang="en-GB" dirty="0" smtClean="0">
                <a:effectLst/>
              </a:rPr>
              <a:t> (Calm Kinase-II and IV) phosphorylation of CBP (CREB Binding Protein) and Histone </a:t>
            </a:r>
            <a:r>
              <a:rPr lang="en-GB" dirty="0" err="1" smtClean="0">
                <a:effectLst/>
              </a:rPr>
              <a:t>Deacetylases</a:t>
            </a:r>
            <a:r>
              <a:rPr lang="en-GB" dirty="0" smtClean="0">
                <a:effectLst/>
              </a:rPr>
              <a:t>, HDAC4, HDAC5 and HDAC7 mediate some nuclear Ca2+ signals. HDAC export allows MEF2 (</a:t>
            </a:r>
            <a:r>
              <a:rPr lang="en-GB" dirty="0" err="1" smtClean="0">
                <a:effectLst/>
              </a:rPr>
              <a:t>Myocyte</a:t>
            </a:r>
            <a:r>
              <a:rPr lang="en-GB" dirty="0" smtClean="0">
                <a:effectLst/>
              </a:rPr>
              <a:t> Enhancing Factor-2) to activate transcription by recruiting other Ca2+-sensitive transcriptional factors such as NFAT (Nuclear Factor of Activated T-Cells) and transcriptional </a:t>
            </a:r>
            <a:r>
              <a:rPr lang="en-GB" dirty="0" err="1" smtClean="0">
                <a:effectLst/>
              </a:rPr>
              <a:t>coactivators</a:t>
            </a:r>
            <a:r>
              <a:rPr lang="en-GB" dirty="0" smtClean="0">
                <a:effectLst/>
              </a:rPr>
              <a:t> such as p300 in the CRE (</a:t>
            </a:r>
            <a:r>
              <a:rPr lang="en-GB" dirty="0" err="1" smtClean="0">
                <a:effectLst/>
              </a:rPr>
              <a:t>cAMP</a:t>
            </a:r>
            <a:r>
              <a:rPr lang="en-GB" dirty="0" smtClean="0">
                <a:effectLst/>
              </a:rPr>
              <a:t> Responsive Element) region. Nuclear Ca2+ also activates </a:t>
            </a:r>
            <a:r>
              <a:rPr lang="en-GB" dirty="0" err="1" smtClean="0">
                <a:effectLst/>
              </a:rPr>
              <a:t>Caln</a:t>
            </a:r>
            <a:r>
              <a:rPr lang="en-GB" dirty="0" smtClean="0">
                <a:effectLst/>
              </a:rPr>
              <a:t>, which dephosphorylates NFAT and promotes its transcriptional activity (Ref.9).</a:t>
            </a:r>
          </a:p>
          <a:p>
            <a:r>
              <a:rPr lang="en-GB" dirty="0" smtClean="0">
                <a:effectLst/>
              </a:rPr>
              <a:t>Ca2+ is an important early messenger that is important for wound repair and for the initiation of cellular events such as the fertilization of oocytes, muscle contraction and hormone and peptide secretion (Ref.10). Buffering of intracellular Ca2+ transients in human neutrophils leads to reduced motility due to defective uropod detachment on </a:t>
            </a:r>
            <a:r>
              <a:rPr lang="en-GB" dirty="0" err="1" smtClean="0">
                <a:effectLst/>
              </a:rPr>
              <a:t>fibronectin</a:t>
            </a:r>
            <a:r>
              <a:rPr lang="en-GB" dirty="0" smtClean="0">
                <a:effectLst/>
              </a:rPr>
              <a:t> and </a:t>
            </a:r>
            <a:r>
              <a:rPr lang="en-GB" dirty="0" err="1" smtClean="0">
                <a:effectLst/>
              </a:rPr>
              <a:t>vitronectin</a:t>
            </a:r>
            <a:r>
              <a:rPr lang="en-GB" dirty="0" smtClean="0">
                <a:effectLst/>
              </a:rPr>
              <a:t>-coated surfaces. Recently, subtler forms functional alterations of several Ca2+ </a:t>
            </a:r>
            <a:r>
              <a:rPr lang="en-GB" dirty="0" err="1" smtClean="0">
                <a:effectLst/>
              </a:rPr>
              <a:t>signaling</a:t>
            </a:r>
            <a:r>
              <a:rPr lang="en-GB" dirty="0" smtClean="0">
                <a:effectLst/>
              </a:rPr>
              <a:t> and handling molecules have been found to be responsible for the pathophysiological conditions seen in </a:t>
            </a:r>
            <a:r>
              <a:rPr lang="en-GB" dirty="0" err="1" smtClean="0">
                <a:effectLst/>
              </a:rPr>
              <a:t>dystrophinopathies</a:t>
            </a:r>
            <a:r>
              <a:rPr lang="en-GB" dirty="0" smtClean="0">
                <a:effectLst/>
              </a:rPr>
              <a:t>, Brody's disease, certain forms of myopathies (related to channel malfunctioning), and malignant hyperthermia (related to Ca2+-releasing </a:t>
            </a:r>
            <a:r>
              <a:rPr lang="en-GB" dirty="0" err="1" smtClean="0">
                <a:effectLst/>
              </a:rPr>
              <a:t>RyR</a:t>
            </a:r>
            <a:r>
              <a:rPr lang="en-GB" dirty="0" smtClean="0">
                <a:effectLst/>
              </a:rPr>
              <a:t> mechanisms) (Ref.2). The degeneration of the retina is caused by gene defects of neuronal calcium sensors. </a:t>
            </a:r>
            <a:r>
              <a:rPr lang="en-GB" dirty="0" err="1" smtClean="0">
                <a:effectLst/>
              </a:rPr>
              <a:t>Calpain</a:t>
            </a:r>
            <a:r>
              <a:rPr lang="en-GB" dirty="0" smtClean="0">
                <a:effectLst/>
              </a:rPr>
              <a:t> has also been involved in a number of diseases like the limb girdle muscular dystrophy Type 2A (</a:t>
            </a:r>
            <a:r>
              <a:rPr lang="en-GB" dirty="0" err="1" smtClean="0">
                <a:effectLst/>
              </a:rPr>
              <a:t>Calpain</a:t>
            </a:r>
            <a:r>
              <a:rPr lang="en-GB" dirty="0" smtClean="0">
                <a:effectLst/>
              </a:rPr>
              <a:t>-III), and the Type 2 Diabetes (Ref.11).</a:t>
            </a:r>
          </a:p>
          <a:p>
            <a:endParaRPr lang="hu-HU" dirty="0"/>
          </a:p>
        </p:txBody>
      </p:sp>
      <p:sp>
        <p:nvSpPr>
          <p:cNvPr id="4" name="Dia számának helye 3"/>
          <p:cNvSpPr>
            <a:spLocks noGrp="1"/>
          </p:cNvSpPr>
          <p:nvPr>
            <p:ph type="sldNum" sz="quarter" idx="10"/>
          </p:nvPr>
        </p:nvSpPr>
        <p:spPr/>
        <p:txBody>
          <a:bodyPr/>
          <a:lstStyle/>
          <a:p>
            <a:fld id="{60C890C1-80E8-406B-BD74-30A0EB9BF9BA}" type="slidenum">
              <a:rPr lang="hu-HU" smtClean="0"/>
              <a:t>18</a:t>
            </a:fld>
            <a:endParaRPr lang="hu-HU"/>
          </a:p>
        </p:txBody>
      </p:sp>
    </p:spTree>
    <p:extLst>
      <p:ext uri="{BB962C8B-B14F-4D97-AF65-F5344CB8AC3E}">
        <p14:creationId xmlns:p14="http://schemas.microsoft.com/office/powerpoint/2010/main" val="118185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A3073B5-F15E-46CF-9C1F-53ABF18AAA85}" type="slidenum">
              <a:rPr lang="hu-HU" smtClean="0"/>
              <a:t>23</a:t>
            </a:fld>
            <a:endParaRPr lang="hu-HU"/>
          </a:p>
        </p:txBody>
      </p:sp>
    </p:spTree>
    <p:extLst>
      <p:ext uri="{BB962C8B-B14F-4D97-AF65-F5344CB8AC3E}">
        <p14:creationId xmlns:p14="http://schemas.microsoft.com/office/powerpoint/2010/main" val="194041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08E11446-01D2-4EAB-9067-CC617882CCB2}" type="datetimeFigureOut">
              <a:rPr lang="hu-HU" smtClean="0"/>
              <a:t>2017.06.06.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812500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E11446-01D2-4EAB-9067-CC617882CCB2}" type="datetimeFigureOut">
              <a:rPr lang="hu-HU" smtClean="0"/>
              <a:t>2017.06.06.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224100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E11446-01D2-4EAB-9067-CC617882CCB2}" type="datetimeFigureOut">
              <a:rPr lang="hu-HU" smtClean="0"/>
              <a:t>2017.06.06.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3637073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C16F2A7C-3C3E-4297-825D-33AF15DD975A}"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892244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49F56A1-86BB-49C6-9B8A-B87C684C16A1}"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916180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9611D0F-FE89-493D-91ED-09AFA203A72F}"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09657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9D4C31C-0829-4124-9605-042B512CF822}"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2302982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E92E67B8-14A2-40A3-ADCA-D3B50118426D}"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135408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E000ADDB-33FB-45B1-914B-5C6265B41772}"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028505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8C27DA0B-5B7E-4A8D-9593-E711BAA02558}"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659473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B64CCF12-450E-494C-B37D-C6D7D35F1490}"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226755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8E11446-01D2-4EAB-9067-CC617882CCB2}" type="datetimeFigureOut">
              <a:rPr lang="hu-HU" smtClean="0"/>
              <a:t>2017.06.06.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3891586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ABF9BB6-A126-4F77-9253-C44324AA2FBE}"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2262894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929835A-D72D-44DC-955C-AF97A1F85347}"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700718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9C140DB2-E1B4-47C9-A931-091F72C6FD3D}"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786920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609600" y="6245225"/>
            <a:ext cx="2844800" cy="476250"/>
          </a:xfrm>
        </p:spPr>
        <p:txBody>
          <a:bodyPr/>
          <a:lstStyle>
            <a:lvl1pPr>
              <a:defRPr/>
            </a:lvl1pPr>
          </a:lstStyle>
          <a:p>
            <a:endParaRPr lang="hu-HU">
              <a:solidFill>
                <a:srgbClr val="000000"/>
              </a:solidFill>
            </a:endParaRPr>
          </a:p>
        </p:txBody>
      </p:sp>
      <p:sp>
        <p:nvSpPr>
          <p:cNvPr id="4" name="Élőláb helye 3"/>
          <p:cNvSpPr>
            <a:spLocks noGrp="1"/>
          </p:cNvSpPr>
          <p:nvPr>
            <p:ph type="ftr" sz="quarter" idx="11"/>
          </p:nvPr>
        </p:nvSpPr>
        <p:spPr>
          <a:xfrm>
            <a:off x="4165600" y="6245225"/>
            <a:ext cx="3860800" cy="476250"/>
          </a:xfrm>
        </p:spPr>
        <p:txBody>
          <a:bodyPr/>
          <a:lstStyle>
            <a:lvl1pPr>
              <a:defRPr/>
            </a:lvl1pPr>
          </a:lstStyle>
          <a:p>
            <a:endParaRPr lang="hu-HU">
              <a:solidFill>
                <a:srgbClr val="000000"/>
              </a:solidFill>
            </a:endParaRPr>
          </a:p>
        </p:txBody>
      </p:sp>
      <p:sp>
        <p:nvSpPr>
          <p:cNvPr id="5" name="Dia számának helye 4"/>
          <p:cNvSpPr>
            <a:spLocks noGrp="1"/>
          </p:cNvSpPr>
          <p:nvPr>
            <p:ph type="sldNum" sz="quarter" idx="12"/>
          </p:nvPr>
        </p:nvSpPr>
        <p:spPr>
          <a:xfrm>
            <a:off x="8737600" y="6245225"/>
            <a:ext cx="2844800" cy="476250"/>
          </a:xfrm>
        </p:spPr>
        <p:txBody>
          <a:bodyPr/>
          <a:lstStyle>
            <a:lvl1pPr>
              <a:defRPr/>
            </a:lvl1pPr>
          </a:lstStyle>
          <a:p>
            <a:fld id="{98C68BA7-0976-44F3-BF71-450B4278D42B}"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158540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C16F2A7C-3C3E-4297-825D-33AF15DD975A}"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291518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149F56A1-86BB-49C6-9B8A-B87C684C16A1}"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2978077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1" y="1709739"/>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A9611D0F-FE89-493D-91ED-09AFA203A72F}"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871918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9D4C31C-0829-4124-9605-042B512CF822}"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653059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40317" y="365126"/>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40318" y="2505075"/>
            <a:ext cx="5158316"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71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hu-HU">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E92E67B8-14A2-40A3-ADCA-D3B50118426D}"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082124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hu-HU">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E000ADDB-33FB-45B1-914B-5C6265B41772}"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235987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8E11446-01D2-4EAB-9067-CC617882CCB2}" type="datetimeFigureOut">
              <a:rPr lang="hu-HU" smtClean="0"/>
              <a:t>2017.06.06.</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3624248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hu-HU">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8C27DA0B-5B7E-4A8D-9593-E711BAA02558}"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2279788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B64CCF12-450E-494C-B37D-C6D7D35F1490}"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4178091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40318" y="457200"/>
            <a:ext cx="393276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3ABF9BB6-A126-4F77-9253-C44324AA2FBE}"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618099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929835A-D72D-44DC-955C-AF97A1F85347}"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1729292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9C140DB2-E1B4-47C9-A931-091F72C6FD3D}"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218280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Dátum helye 2"/>
          <p:cNvSpPr>
            <a:spLocks noGrp="1"/>
          </p:cNvSpPr>
          <p:nvPr>
            <p:ph type="dt" sz="half" idx="10"/>
          </p:nvPr>
        </p:nvSpPr>
        <p:spPr>
          <a:xfrm>
            <a:off x="609600" y="6245225"/>
            <a:ext cx="2844800" cy="476250"/>
          </a:xfrm>
        </p:spPr>
        <p:txBody>
          <a:bodyPr/>
          <a:lstStyle>
            <a:lvl1pPr>
              <a:defRPr/>
            </a:lvl1pPr>
          </a:lstStyle>
          <a:p>
            <a:endParaRPr lang="hu-HU">
              <a:solidFill>
                <a:srgbClr val="000000"/>
              </a:solidFill>
            </a:endParaRPr>
          </a:p>
        </p:txBody>
      </p:sp>
      <p:sp>
        <p:nvSpPr>
          <p:cNvPr id="4" name="Élőláb helye 3"/>
          <p:cNvSpPr>
            <a:spLocks noGrp="1"/>
          </p:cNvSpPr>
          <p:nvPr>
            <p:ph type="ftr" sz="quarter" idx="11"/>
          </p:nvPr>
        </p:nvSpPr>
        <p:spPr>
          <a:xfrm>
            <a:off x="4165600" y="6245225"/>
            <a:ext cx="3860800" cy="476250"/>
          </a:xfrm>
        </p:spPr>
        <p:txBody>
          <a:bodyPr/>
          <a:lstStyle>
            <a:lvl1pPr>
              <a:defRPr/>
            </a:lvl1pPr>
          </a:lstStyle>
          <a:p>
            <a:endParaRPr lang="hu-HU">
              <a:solidFill>
                <a:srgbClr val="000000"/>
              </a:solidFill>
            </a:endParaRPr>
          </a:p>
        </p:txBody>
      </p:sp>
      <p:sp>
        <p:nvSpPr>
          <p:cNvPr id="5" name="Dia számának helye 4"/>
          <p:cNvSpPr>
            <a:spLocks noGrp="1"/>
          </p:cNvSpPr>
          <p:nvPr>
            <p:ph type="sldNum" sz="quarter" idx="12"/>
          </p:nvPr>
        </p:nvSpPr>
        <p:spPr>
          <a:xfrm>
            <a:off x="8737600" y="6245225"/>
            <a:ext cx="2844800" cy="476250"/>
          </a:xfrm>
        </p:spPr>
        <p:txBody>
          <a:bodyPr/>
          <a:lstStyle>
            <a:lvl1pPr>
              <a:defRPr/>
            </a:lvl1pPr>
          </a:lstStyle>
          <a:p>
            <a:fld id="{98C68BA7-0976-44F3-BF71-450B4278D42B}" type="slidenum">
              <a:rPr lang="hu-HU">
                <a:solidFill>
                  <a:srgbClr val="000000"/>
                </a:solidFill>
              </a:rPr>
              <a:pPr/>
              <a:t>‹#›</a:t>
            </a:fld>
            <a:endParaRPr lang="hu-HU">
              <a:solidFill>
                <a:srgbClr val="000000"/>
              </a:solidFill>
            </a:endParaRPr>
          </a:p>
        </p:txBody>
      </p:sp>
    </p:spTree>
    <p:extLst>
      <p:ext uri="{BB962C8B-B14F-4D97-AF65-F5344CB8AC3E}">
        <p14:creationId xmlns:p14="http://schemas.microsoft.com/office/powerpoint/2010/main" val="3029646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hu-HU" smtClean="0"/>
              <a:t>Mintacím szerkesztése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EA3725B-D560-485F-B709-B0E6158DA1F6}" type="datetimeFigureOut">
              <a:rPr lang="hu-HU" smtClean="0"/>
              <a:pPr/>
              <a:t>2017.06.06.</a:t>
            </a:fld>
            <a:endParaRPr lang="hu-HU"/>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hu-HU">
              <a:solidFill>
                <a:srgbClr val="31B6FD"/>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3BC1ADBC-2201-4351-A4C1-91638D9BF330}" type="slidenum">
              <a:rPr lang="hu-HU" smtClean="0">
                <a:solidFill>
                  <a:srgbClr val="31B6FD"/>
                </a:solidFill>
              </a:rPr>
              <a:pPr/>
              <a:t>‹#›</a:t>
            </a:fld>
            <a:endParaRPr lang="hu-HU">
              <a:solidFill>
                <a:srgbClr val="31B6FD"/>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283021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38987363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290781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6" name="Footer Placeholder 5"/>
          <p:cNvSpPr>
            <a:spLocks noGrp="1"/>
          </p:cNvSpPr>
          <p:nvPr>
            <p:ph type="ftr" sz="quarter" idx="11"/>
          </p:nvPr>
        </p:nvSpPr>
        <p:spPr/>
        <p:txBody>
          <a:bodyPr/>
          <a:lstStyle/>
          <a:p>
            <a:endParaRPr lang="hu-HU">
              <a:solidFill>
                <a:srgbClr val="31B6FD"/>
              </a:solidFill>
            </a:endParaRPr>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
        <p:nvSpPr>
          <p:cNvPr id="9" name="Content Placeholder 8"/>
          <p:cNvSpPr>
            <a:spLocks noGrp="1"/>
          </p:cNvSpPr>
          <p:nvPr>
            <p:ph sz="quarter" idx="13"/>
          </p:nvPr>
        </p:nvSpPr>
        <p:spPr>
          <a:xfrm>
            <a:off x="1389888" y="2313432"/>
            <a:ext cx="4559808"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191842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08E11446-01D2-4EAB-9067-CC617882CCB2}" type="datetimeFigureOut">
              <a:rPr lang="hu-HU" smtClean="0"/>
              <a:t>2017.06.06.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3136064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8" name="Footer Placeholder 7"/>
          <p:cNvSpPr>
            <a:spLocks noGrp="1"/>
          </p:cNvSpPr>
          <p:nvPr>
            <p:ph type="ftr" sz="quarter" idx="11"/>
          </p:nvPr>
        </p:nvSpPr>
        <p:spPr/>
        <p:txBody>
          <a:bodyPr/>
          <a:lstStyle/>
          <a:p>
            <a:endParaRPr lang="hu-HU">
              <a:solidFill>
                <a:srgbClr val="31B6FD"/>
              </a:solidFill>
            </a:endParaRPr>
          </a:p>
        </p:txBody>
      </p:sp>
      <p:sp>
        <p:nvSpPr>
          <p:cNvPr id="9" name="Slide Number Placeholder 8"/>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3394738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4" name="Footer Placeholder 3"/>
          <p:cNvSpPr>
            <a:spLocks noGrp="1"/>
          </p:cNvSpPr>
          <p:nvPr>
            <p:ph type="ftr" sz="quarter" idx="11"/>
          </p:nvPr>
        </p:nvSpPr>
        <p:spPr/>
        <p:txBody>
          <a:bodyPr/>
          <a:lstStyle/>
          <a:p>
            <a:endParaRPr lang="hu-HU">
              <a:solidFill>
                <a:srgbClr val="31B6FD"/>
              </a:solidFill>
            </a:endParaRPr>
          </a:p>
        </p:txBody>
      </p:sp>
      <p:sp>
        <p:nvSpPr>
          <p:cNvPr id="5" name="Slide Number Placeholder 4"/>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1344825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3" name="Footer Placeholder 2"/>
          <p:cNvSpPr>
            <a:spLocks noGrp="1"/>
          </p:cNvSpPr>
          <p:nvPr>
            <p:ph type="ftr" sz="quarter" idx="11"/>
          </p:nvPr>
        </p:nvSpPr>
        <p:spPr/>
        <p:txBody>
          <a:bodyPr/>
          <a:lstStyle/>
          <a:p>
            <a:endParaRPr lang="hu-HU">
              <a:solidFill>
                <a:srgbClr val="31B6FD"/>
              </a:solidFill>
            </a:endParaRPr>
          </a:p>
        </p:txBody>
      </p:sp>
      <p:sp>
        <p:nvSpPr>
          <p:cNvPr id="4" name="Slide Number Placeholder 3"/>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90576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u-HU">
              <a:solidFill>
                <a:srgbClr val="31B6FD"/>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hu-HU" smtClean="0"/>
              <a:t>Mintacím szerkesztése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1063704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hu-HU" smtClean="0"/>
              <a:t>Mintacím szerkesztése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u-HU">
              <a:solidFill>
                <a:srgbClr val="31B6FD"/>
              </a:solidFill>
            </a:endParaRPr>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724657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748209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hu-HU" smtClean="0"/>
              <a:t>Mintacím szerkesztése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127724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31B6F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63A1C3-FA02-437B-A2B3-A3618AAE2907}" type="slidenum">
              <a:rPr lang="hu-HU"/>
              <a:pPr>
                <a:defRPr/>
              </a:pPr>
              <a:t>‹#›</a:t>
            </a:fld>
            <a:endParaRPr lang="hu-HU"/>
          </a:p>
        </p:txBody>
      </p:sp>
    </p:spTree>
    <p:extLst>
      <p:ext uri="{BB962C8B-B14F-4D97-AF65-F5344CB8AC3E}">
        <p14:creationId xmlns:p14="http://schemas.microsoft.com/office/powerpoint/2010/main" val="3353685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609600" y="274638"/>
            <a:ext cx="109728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609600" y="1600200"/>
            <a:ext cx="53848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6197600" y="1600200"/>
            <a:ext cx="53848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609600" y="3938589"/>
            <a:ext cx="53848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6197600" y="3938589"/>
            <a:ext cx="53848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31B6F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FE4117-205F-4630-A07A-DAF57A1B479C}" type="slidenum">
              <a:rPr lang="hu-HU"/>
              <a:pPr>
                <a:defRPr/>
              </a:pPr>
              <a:t>‹#›</a:t>
            </a:fld>
            <a:endParaRPr lang="hu-HU"/>
          </a:p>
        </p:txBody>
      </p:sp>
    </p:spTree>
    <p:extLst>
      <p:ext uri="{BB962C8B-B14F-4D97-AF65-F5344CB8AC3E}">
        <p14:creationId xmlns:p14="http://schemas.microsoft.com/office/powerpoint/2010/main" val="3265489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1463"/>
            <a:ext cx="9042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35200" y="1219200"/>
            <a:ext cx="9042400" cy="4876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31B6FD"/>
              </a:solidFill>
            </a:endParaRPr>
          </a:p>
        </p:txBody>
      </p:sp>
    </p:spTree>
    <p:extLst>
      <p:ext uri="{BB962C8B-B14F-4D97-AF65-F5344CB8AC3E}">
        <p14:creationId xmlns:p14="http://schemas.microsoft.com/office/powerpoint/2010/main" val="73549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08E11446-01D2-4EAB-9067-CC617882CCB2}" type="datetimeFigureOut">
              <a:rPr lang="hu-HU" smtClean="0"/>
              <a:t>2017.06.06.</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13645783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hu-HU" smtClean="0"/>
              <a:t>Mintacím szerkesztése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1EA3725B-D560-485F-B709-B0E6158DA1F6}" type="datetimeFigureOut">
              <a:rPr lang="hu-HU" smtClean="0"/>
              <a:pPr/>
              <a:t>2017.06.06.</a:t>
            </a:fld>
            <a:endParaRPr lang="hu-HU"/>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hu-HU">
              <a:solidFill>
                <a:srgbClr val="31B6FD"/>
              </a:solidFill>
            </a:endParaRPr>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3BC1ADBC-2201-4351-A4C1-91638D9BF330}" type="slidenum">
              <a:rPr lang="hu-HU" smtClean="0">
                <a:solidFill>
                  <a:srgbClr val="31B6FD"/>
                </a:solidFill>
              </a:rPr>
              <a:pPr/>
              <a:t>‹#›</a:t>
            </a:fld>
            <a:endParaRPr lang="hu-HU">
              <a:solidFill>
                <a:srgbClr val="31B6FD"/>
              </a:solidFill>
            </a:endParaRPr>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18104027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18986565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21044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6" name="Footer Placeholder 5"/>
          <p:cNvSpPr>
            <a:spLocks noGrp="1"/>
          </p:cNvSpPr>
          <p:nvPr>
            <p:ph type="ftr" sz="quarter" idx="11"/>
          </p:nvPr>
        </p:nvSpPr>
        <p:spPr/>
        <p:txBody>
          <a:bodyPr/>
          <a:lstStyle/>
          <a:p>
            <a:endParaRPr lang="hu-HU">
              <a:solidFill>
                <a:srgbClr val="31B6FD"/>
              </a:solidFill>
            </a:endParaRPr>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
        <p:nvSpPr>
          <p:cNvPr id="9" name="Content Placeholder 8"/>
          <p:cNvSpPr>
            <a:spLocks noGrp="1"/>
          </p:cNvSpPr>
          <p:nvPr>
            <p:ph sz="quarter" idx="13"/>
          </p:nvPr>
        </p:nvSpPr>
        <p:spPr>
          <a:xfrm>
            <a:off x="1389888" y="2313432"/>
            <a:ext cx="4559808"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extLst>
      <p:ext uri="{BB962C8B-B14F-4D97-AF65-F5344CB8AC3E}">
        <p14:creationId xmlns:p14="http://schemas.microsoft.com/office/powerpoint/2010/main" val="3439719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8" name="Footer Placeholder 7"/>
          <p:cNvSpPr>
            <a:spLocks noGrp="1"/>
          </p:cNvSpPr>
          <p:nvPr>
            <p:ph type="ftr" sz="quarter" idx="11"/>
          </p:nvPr>
        </p:nvSpPr>
        <p:spPr/>
        <p:txBody>
          <a:bodyPr/>
          <a:lstStyle/>
          <a:p>
            <a:endParaRPr lang="hu-HU">
              <a:solidFill>
                <a:srgbClr val="31B6FD"/>
              </a:solidFill>
            </a:endParaRPr>
          </a:p>
        </p:txBody>
      </p:sp>
      <p:sp>
        <p:nvSpPr>
          <p:cNvPr id="9" name="Slide Number Placeholder 8"/>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3511944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4" name="Footer Placeholder 3"/>
          <p:cNvSpPr>
            <a:spLocks noGrp="1"/>
          </p:cNvSpPr>
          <p:nvPr>
            <p:ph type="ftr" sz="quarter" idx="11"/>
          </p:nvPr>
        </p:nvSpPr>
        <p:spPr/>
        <p:txBody>
          <a:bodyPr/>
          <a:lstStyle/>
          <a:p>
            <a:endParaRPr lang="hu-HU">
              <a:solidFill>
                <a:srgbClr val="31B6FD"/>
              </a:solidFill>
            </a:endParaRPr>
          </a:p>
        </p:txBody>
      </p:sp>
      <p:sp>
        <p:nvSpPr>
          <p:cNvPr id="5" name="Slide Number Placeholder 4"/>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122069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3" name="Footer Placeholder 2"/>
          <p:cNvSpPr>
            <a:spLocks noGrp="1"/>
          </p:cNvSpPr>
          <p:nvPr>
            <p:ph type="ftr" sz="quarter" idx="11"/>
          </p:nvPr>
        </p:nvSpPr>
        <p:spPr/>
        <p:txBody>
          <a:bodyPr/>
          <a:lstStyle/>
          <a:p>
            <a:endParaRPr lang="hu-HU">
              <a:solidFill>
                <a:srgbClr val="31B6FD"/>
              </a:solidFill>
            </a:endParaRPr>
          </a:p>
        </p:txBody>
      </p:sp>
      <p:sp>
        <p:nvSpPr>
          <p:cNvPr id="4" name="Slide Number Placeholder 3"/>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3402905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u-HU">
              <a:solidFill>
                <a:srgbClr val="31B6FD"/>
              </a:solidFill>
            </a:endParaRPr>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hu-HU" smtClean="0"/>
              <a:t>Mintacím szerkesztése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extLst>
      <p:ext uri="{BB962C8B-B14F-4D97-AF65-F5344CB8AC3E}">
        <p14:creationId xmlns:p14="http://schemas.microsoft.com/office/powerpoint/2010/main" val="3748911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hu-HU" smtClean="0"/>
              <a:t>Mintacím szerkesztése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hu-HU">
              <a:solidFill>
                <a:srgbClr val="31B6FD"/>
              </a:solidFill>
            </a:endParaRPr>
          </a:p>
        </p:txBody>
      </p:sp>
      <p:sp>
        <p:nvSpPr>
          <p:cNvPr id="7" name="Slide Number Placeholder 6"/>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2232264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3694140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08E11446-01D2-4EAB-9067-CC617882CCB2}" type="datetimeFigureOut">
              <a:rPr lang="hu-HU" smtClean="0"/>
              <a:t>2017.06.06.</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2850564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hu-HU" smtClean="0"/>
              <a:t>Mintacím szerkesztése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1EA3725B-D560-485F-B709-B0E6158DA1F6}" type="datetimeFigureOut">
              <a:rPr lang="hu-HU" smtClean="0"/>
              <a:pPr/>
              <a:t>2017.06.06.</a:t>
            </a:fld>
            <a:endParaRPr lang="hu-HU"/>
          </a:p>
        </p:txBody>
      </p:sp>
      <p:sp>
        <p:nvSpPr>
          <p:cNvPr id="5" name="Footer Placeholder 4"/>
          <p:cNvSpPr>
            <a:spLocks noGrp="1"/>
          </p:cNvSpPr>
          <p:nvPr>
            <p:ph type="ftr" sz="quarter" idx="11"/>
          </p:nvPr>
        </p:nvSpPr>
        <p:spPr/>
        <p:txBody>
          <a:bodyPr/>
          <a:lstStyle/>
          <a:p>
            <a:endParaRPr lang="hu-HU">
              <a:solidFill>
                <a:srgbClr val="31B6FD"/>
              </a:solidFill>
            </a:endParaRPr>
          </a:p>
        </p:txBody>
      </p:sp>
      <p:sp>
        <p:nvSpPr>
          <p:cNvPr id="6" name="Slide Number Placeholder 5"/>
          <p:cNvSpPr>
            <a:spLocks noGrp="1"/>
          </p:cNvSpPr>
          <p:nvPr>
            <p:ph type="sldNum" sz="quarter" idx="12"/>
          </p:nvPr>
        </p:nvSpPr>
        <p:spPr/>
        <p:txBody>
          <a:bodyPr/>
          <a:lstStyle/>
          <a:p>
            <a:fld id="{3BC1ADBC-2201-4351-A4C1-91638D9BF330}" type="slidenum">
              <a:rPr lang="hu-HU" smtClean="0"/>
              <a:pPr/>
              <a:t>‹#›</a:t>
            </a:fld>
            <a:endParaRPr lang="hu-HU"/>
          </a:p>
        </p:txBody>
      </p:sp>
    </p:spTree>
    <p:extLst>
      <p:ext uri="{BB962C8B-B14F-4D97-AF65-F5344CB8AC3E}">
        <p14:creationId xmlns:p14="http://schemas.microsoft.com/office/powerpoint/2010/main" val="1644752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srgbClr val="31B6FD"/>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63A1C3-FA02-437B-A2B3-A3618AAE2907}" type="slidenum">
              <a:rPr lang="hu-HU"/>
              <a:pPr>
                <a:defRPr/>
              </a:pPr>
              <a:t>‹#›</a:t>
            </a:fld>
            <a:endParaRPr lang="hu-HU"/>
          </a:p>
        </p:txBody>
      </p:sp>
    </p:spTree>
    <p:extLst>
      <p:ext uri="{BB962C8B-B14F-4D97-AF65-F5344CB8AC3E}">
        <p14:creationId xmlns:p14="http://schemas.microsoft.com/office/powerpoint/2010/main" val="534389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609600" y="274638"/>
            <a:ext cx="109728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609600" y="1600200"/>
            <a:ext cx="53848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6197600" y="1600200"/>
            <a:ext cx="53848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609600" y="3938589"/>
            <a:ext cx="53848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6197600" y="3938589"/>
            <a:ext cx="53848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solidFill>
                <a:srgbClr val="31B6FD"/>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FE4117-205F-4630-A07A-DAF57A1B479C}" type="slidenum">
              <a:rPr lang="hu-HU"/>
              <a:pPr>
                <a:defRPr/>
              </a:pPr>
              <a:t>‹#›</a:t>
            </a:fld>
            <a:endParaRPr lang="hu-HU"/>
          </a:p>
        </p:txBody>
      </p:sp>
    </p:spTree>
    <p:extLst>
      <p:ext uri="{BB962C8B-B14F-4D97-AF65-F5344CB8AC3E}">
        <p14:creationId xmlns:p14="http://schemas.microsoft.com/office/powerpoint/2010/main" val="3666150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35200" y="271463"/>
            <a:ext cx="9042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35200" y="1219200"/>
            <a:ext cx="9042400" cy="4876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31B6FD"/>
              </a:solidFill>
            </a:endParaRPr>
          </a:p>
        </p:txBody>
      </p:sp>
    </p:spTree>
    <p:extLst>
      <p:ext uri="{BB962C8B-B14F-4D97-AF65-F5344CB8AC3E}">
        <p14:creationId xmlns:p14="http://schemas.microsoft.com/office/powerpoint/2010/main" val="3758247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ro-RO"/>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ro-RO"/>
          </a:p>
        </p:txBody>
      </p:sp>
      <p:sp>
        <p:nvSpPr>
          <p:cNvPr id="4" name="Dátum helye 3"/>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11"/>
          </p:nvPr>
        </p:nvSpPr>
        <p:spPr/>
        <p:txBody>
          <a:bodyPr/>
          <a:lstStyle/>
          <a:p>
            <a:endParaRPr lang="ro-RO">
              <a:solidFill>
                <a:prstClr val="black">
                  <a:tint val="75000"/>
                </a:prstClr>
              </a:solidFill>
            </a:endParaRPr>
          </a:p>
        </p:txBody>
      </p:sp>
      <p:sp>
        <p:nvSpPr>
          <p:cNvPr id="6" name="Dia számának helye 5"/>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973781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ro-RO"/>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Dátum helye 3"/>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11"/>
          </p:nvPr>
        </p:nvSpPr>
        <p:spPr/>
        <p:txBody>
          <a:bodyPr/>
          <a:lstStyle/>
          <a:p>
            <a:endParaRPr lang="ro-RO">
              <a:solidFill>
                <a:prstClr val="black">
                  <a:tint val="75000"/>
                </a:prstClr>
              </a:solidFill>
            </a:endParaRPr>
          </a:p>
        </p:txBody>
      </p:sp>
      <p:sp>
        <p:nvSpPr>
          <p:cNvPr id="6" name="Dia számának helye 5"/>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4236031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ro-RO"/>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11"/>
          </p:nvPr>
        </p:nvSpPr>
        <p:spPr/>
        <p:txBody>
          <a:bodyPr/>
          <a:lstStyle/>
          <a:p>
            <a:endParaRPr lang="ro-RO">
              <a:solidFill>
                <a:prstClr val="black">
                  <a:tint val="75000"/>
                </a:prstClr>
              </a:solidFill>
            </a:endParaRPr>
          </a:p>
        </p:txBody>
      </p:sp>
      <p:sp>
        <p:nvSpPr>
          <p:cNvPr id="6" name="Dia számának helye 5"/>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240191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ro-RO"/>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5" name="Dátum helye 4"/>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6" name="Élőláb helye 5"/>
          <p:cNvSpPr>
            <a:spLocks noGrp="1"/>
          </p:cNvSpPr>
          <p:nvPr>
            <p:ph type="ftr" sz="quarter" idx="11"/>
          </p:nvPr>
        </p:nvSpPr>
        <p:spPr/>
        <p:txBody>
          <a:bodyPr/>
          <a:lstStyle/>
          <a:p>
            <a:endParaRPr lang="ro-RO">
              <a:solidFill>
                <a:prstClr val="black">
                  <a:tint val="75000"/>
                </a:prstClr>
              </a:solidFill>
            </a:endParaRPr>
          </a:p>
        </p:txBody>
      </p:sp>
      <p:sp>
        <p:nvSpPr>
          <p:cNvPr id="7" name="Dia számának helye 6"/>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448104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ro-RO"/>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7" name="Dátum helye 6"/>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8" name="Élőláb helye 7"/>
          <p:cNvSpPr>
            <a:spLocks noGrp="1"/>
          </p:cNvSpPr>
          <p:nvPr>
            <p:ph type="ftr" sz="quarter" idx="11"/>
          </p:nvPr>
        </p:nvSpPr>
        <p:spPr/>
        <p:txBody>
          <a:bodyPr/>
          <a:lstStyle/>
          <a:p>
            <a:endParaRPr lang="ro-RO">
              <a:solidFill>
                <a:prstClr val="black">
                  <a:tint val="75000"/>
                </a:prstClr>
              </a:solidFill>
            </a:endParaRPr>
          </a:p>
        </p:txBody>
      </p:sp>
      <p:sp>
        <p:nvSpPr>
          <p:cNvPr id="9" name="Dia számának helye 8"/>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574280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ro-RO"/>
          </a:p>
        </p:txBody>
      </p:sp>
      <p:sp>
        <p:nvSpPr>
          <p:cNvPr id="3" name="Dátum helye 2"/>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4" name="Élőláb helye 3"/>
          <p:cNvSpPr>
            <a:spLocks noGrp="1"/>
          </p:cNvSpPr>
          <p:nvPr>
            <p:ph type="ftr" sz="quarter" idx="11"/>
          </p:nvPr>
        </p:nvSpPr>
        <p:spPr/>
        <p:txBody>
          <a:bodyPr/>
          <a:lstStyle/>
          <a:p>
            <a:endParaRPr lang="ro-RO">
              <a:solidFill>
                <a:prstClr val="black">
                  <a:tint val="75000"/>
                </a:prstClr>
              </a:solidFill>
            </a:endParaRPr>
          </a:p>
        </p:txBody>
      </p:sp>
      <p:sp>
        <p:nvSpPr>
          <p:cNvPr id="5" name="Dia számának helye 4"/>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00978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8E11446-01D2-4EAB-9067-CC617882CCB2}" type="datetimeFigureOut">
              <a:rPr lang="hu-HU" smtClean="0"/>
              <a:t>2017.06.06.</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1041125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3" name="Élőláb helye 2"/>
          <p:cNvSpPr>
            <a:spLocks noGrp="1"/>
          </p:cNvSpPr>
          <p:nvPr>
            <p:ph type="ftr" sz="quarter" idx="11"/>
          </p:nvPr>
        </p:nvSpPr>
        <p:spPr/>
        <p:txBody>
          <a:bodyPr/>
          <a:lstStyle/>
          <a:p>
            <a:endParaRPr lang="ro-RO">
              <a:solidFill>
                <a:prstClr val="black">
                  <a:tint val="75000"/>
                </a:prstClr>
              </a:solidFill>
            </a:endParaRPr>
          </a:p>
        </p:txBody>
      </p:sp>
      <p:sp>
        <p:nvSpPr>
          <p:cNvPr id="4" name="Dia számának helye 3"/>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5313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ro-RO"/>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6" name="Élőláb helye 5"/>
          <p:cNvSpPr>
            <a:spLocks noGrp="1"/>
          </p:cNvSpPr>
          <p:nvPr>
            <p:ph type="ftr" sz="quarter" idx="11"/>
          </p:nvPr>
        </p:nvSpPr>
        <p:spPr/>
        <p:txBody>
          <a:bodyPr/>
          <a:lstStyle/>
          <a:p>
            <a:endParaRPr lang="ro-RO">
              <a:solidFill>
                <a:prstClr val="black">
                  <a:tint val="75000"/>
                </a:prstClr>
              </a:solidFill>
            </a:endParaRPr>
          </a:p>
        </p:txBody>
      </p:sp>
      <p:sp>
        <p:nvSpPr>
          <p:cNvPr id="7" name="Dia számának helye 6"/>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4602443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ro-RO"/>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6" name="Élőláb helye 5"/>
          <p:cNvSpPr>
            <a:spLocks noGrp="1"/>
          </p:cNvSpPr>
          <p:nvPr>
            <p:ph type="ftr" sz="quarter" idx="11"/>
          </p:nvPr>
        </p:nvSpPr>
        <p:spPr/>
        <p:txBody>
          <a:bodyPr/>
          <a:lstStyle/>
          <a:p>
            <a:endParaRPr lang="ro-RO">
              <a:solidFill>
                <a:prstClr val="black">
                  <a:tint val="75000"/>
                </a:prstClr>
              </a:solidFill>
            </a:endParaRPr>
          </a:p>
        </p:txBody>
      </p:sp>
      <p:sp>
        <p:nvSpPr>
          <p:cNvPr id="7" name="Dia számának helye 6"/>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3636339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ro-RO"/>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Dátum helye 3"/>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11"/>
          </p:nvPr>
        </p:nvSpPr>
        <p:spPr/>
        <p:txBody>
          <a:bodyPr/>
          <a:lstStyle/>
          <a:p>
            <a:endParaRPr lang="ro-RO">
              <a:solidFill>
                <a:prstClr val="black">
                  <a:tint val="75000"/>
                </a:prstClr>
              </a:solidFill>
            </a:endParaRPr>
          </a:p>
        </p:txBody>
      </p:sp>
      <p:sp>
        <p:nvSpPr>
          <p:cNvPr id="6" name="Dia számának helye 5"/>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083322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ro-RO"/>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Dátum helye 3"/>
          <p:cNvSpPr>
            <a:spLocks noGrp="1"/>
          </p:cNvSpPr>
          <p:nvPr>
            <p:ph type="dt" sz="half" idx="10"/>
          </p:nvPr>
        </p:nvSpPr>
        <p:spPr/>
        <p:txBody>
          <a:body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11"/>
          </p:nvPr>
        </p:nvSpPr>
        <p:spPr/>
        <p:txBody>
          <a:bodyPr/>
          <a:lstStyle/>
          <a:p>
            <a:endParaRPr lang="ro-RO">
              <a:solidFill>
                <a:prstClr val="black">
                  <a:tint val="75000"/>
                </a:prstClr>
              </a:solidFill>
            </a:endParaRPr>
          </a:p>
        </p:txBody>
      </p:sp>
      <p:sp>
        <p:nvSpPr>
          <p:cNvPr id="6" name="Dia számának helye 5"/>
          <p:cNvSpPr>
            <a:spLocks noGrp="1"/>
          </p:cNvSpPr>
          <p:nvPr>
            <p:ph type="sldNum" sz="quarter" idx="12"/>
          </p:nvPr>
        </p:nvSpPr>
        <p:spPr/>
        <p:txBody>
          <a:body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28370183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09600" y="274639"/>
            <a:ext cx="10972800" cy="585152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hu-HU">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63A1C3-FA02-437B-A2B3-A3618AAE2907}" type="slidenum">
              <a:rPr lang="hu-HU">
                <a:solidFill>
                  <a:prstClr val="black">
                    <a:tint val="75000"/>
                  </a:prstClr>
                </a:solidFill>
              </a:rPr>
              <a:pPr>
                <a:defRPr/>
              </a:pPr>
              <a:t>‹#›</a:t>
            </a:fld>
            <a:endParaRPr lang="hu-HU">
              <a:solidFill>
                <a:prstClr val="black">
                  <a:tint val="75000"/>
                </a:prstClr>
              </a:solidFill>
            </a:endParaRPr>
          </a:p>
        </p:txBody>
      </p:sp>
    </p:spTree>
    <p:extLst>
      <p:ext uri="{BB962C8B-B14F-4D97-AF65-F5344CB8AC3E}">
        <p14:creationId xmlns:p14="http://schemas.microsoft.com/office/powerpoint/2010/main" val="102442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8E11446-01D2-4EAB-9067-CC617882CCB2}" type="datetimeFigureOut">
              <a:rPr lang="hu-HU" smtClean="0"/>
              <a:t>2017.06.06.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1433726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08E11446-01D2-4EAB-9067-CC617882CCB2}" type="datetimeFigureOut">
              <a:rPr lang="hu-HU" smtClean="0"/>
              <a:t>2017.06.06.</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A2B4257-1335-4779-991A-39DBDB722219}" type="slidenum">
              <a:rPr lang="hu-HU" smtClean="0"/>
              <a:t>‹#›</a:t>
            </a:fld>
            <a:endParaRPr lang="hu-HU"/>
          </a:p>
        </p:txBody>
      </p:sp>
    </p:spTree>
    <p:extLst>
      <p:ext uri="{BB962C8B-B14F-4D97-AF65-F5344CB8AC3E}">
        <p14:creationId xmlns:p14="http://schemas.microsoft.com/office/powerpoint/2010/main" val="354786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4.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5.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11446-01D2-4EAB-9067-CC617882CCB2}" type="datetimeFigureOut">
              <a:rPr lang="hu-HU" smtClean="0"/>
              <a:t>2017.06.06.</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B4257-1335-4779-991A-39DBDB722219}" type="slidenum">
              <a:rPr lang="hu-HU" smtClean="0"/>
              <a:t>‹#›</a:t>
            </a:fld>
            <a:endParaRPr lang="hu-HU"/>
          </a:p>
        </p:txBody>
      </p:sp>
    </p:spTree>
    <p:extLst>
      <p:ext uri="{BB962C8B-B14F-4D97-AF65-F5344CB8AC3E}">
        <p14:creationId xmlns:p14="http://schemas.microsoft.com/office/powerpoint/2010/main" val="330639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FD22C9-DEC5-47A5-BE61-82EE86366588}" type="slidenum">
              <a:rPr lang="hu-HU">
                <a:solidFill>
                  <a:srgbClr val="000000"/>
                </a:solidFill>
              </a:rPr>
              <a:pPr fontAlgn="base">
                <a:spcBef>
                  <a:spcPct val="0"/>
                </a:spcBef>
                <a:spcAft>
                  <a:spcPct val="0"/>
                </a:spcAft>
              </a:pPr>
              <a:t>‹#›</a:t>
            </a:fld>
            <a:endParaRPr lang="hu-HU">
              <a:solidFill>
                <a:srgbClr val="000000"/>
              </a:solidFill>
            </a:endParaRPr>
          </a:p>
        </p:txBody>
      </p:sp>
    </p:spTree>
    <p:extLst>
      <p:ext uri="{BB962C8B-B14F-4D97-AF65-F5344CB8AC3E}">
        <p14:creationId xmlns:p14="http://schemas.microsoft.com/office/powerpoint/2010/main" val="420848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smtClean="0"/>
              <a:t>Click to edit Master text styles</a:t>
            </a:r>
          </a:p>
          <a:p>
            <a:pPr lvl="1"/>
            <a:r>
              <a:rPr lang="hu-HU" smtClean="0"/>
              <a:t>Second level</a:t>
            </a:r>
          </a:p>
          <a:p>
            <a:pPr lvl="2"/>
            <a:r>
              <a:rPr lang="hu-HU" smtClean="0"/>
              <a:t>Third level</a:t>
            </a:r>
          </a:p>
          <a:p>
            <a:pPr lvl="3"/>
            <a:r>
              <a:rPr lang="hu-HU" smtClean="0"/>
              <a:t>Fourth level</a:t>
            </a:r>
          </a:p>
          <a:p>
            <a:pPr lvl="4"/>
            <a:r>
              <a:rPr lang="hu-HU"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hu-H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hu-H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BFD22C9-DEC5-47A5-BE61-82EE86366588}" type="slidenum">
              <a:rPr lang="hu-HU">
                <a:solidFill>
                  <a:srgbClr val="000000"/>
                </a:solidFill>
              </a:rPr>
              <a:pPr fontAlgn="base">
                <a:spcBef>
                  <a:spcPct val="0"/>
                </a:spcBef>
                <a:spcAft>
                  <a:spcPct val="0"/>
                </a:spcAft>
              </a:pPr>
              <a:t>‹#›</a:t>
            </a:fld>
            <a:endParaRPr lang="hu-HU">
              <a:solidFill>
                <a:srgbClr val="000000"/>
              </a:solidFill>
            </a:endParaRPr>
          </a:p>
        </p:txBody>
      </p:sp>
    </p:spTree>
    <p:extLst>
      <p:ext uri="{BB962C8B-B14F-4D97-AF65-F5344CB8AC3E}">
        <p14:creationId xmlns:p14="http://schemas.microsoft.com/office/powerpoint/2010/main" val="309029411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EA3725B-D560-485F-B709-B0E6158DA1F6}" type="datetimeFigureOut">
              <a:rPr lang="hu-HU" smtClean="0"/>
              <a:pPr/>
              <a:t>2017.06.06.</a:t>
            </a:fld>
            <a:endParaRPr lang="hu-HU"/>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hu-HU">
              <a:solidFill>
                <a:srgbClr val="31B6FD"/>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3BC1ADBC-2201-4351-A4C1-91638D9BF330}" type="slidenum">
              <a:rPr lang="hu-HU" smtClean="0"/>
              <a:pPr/>
              <a:t>‹#›</a:t>
            </a:fld>
            <a:endParaRPr lang="hu-HU"/>
          </a:p>
        </p:txBody>
      </p:sp>
    </p:spTree>
    <p:extLst>
      <p:ext uri="{BB962C8B-B14F-4D97-AF65-F5344CB8AC3E}">
        <p14:creationId xmlns:p14="http://schemas.microsoft.com/office/powerpoint/2010/main" val="393963060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1EA3725B-D560-485F-B709-B0E6158DA1F6}" type="datetimeFigureOut">
              <a:rPr lang="hu-HU" smtClean="0"/>
              <a:pPr/>
              <a:t>2017.06.06.</a:t>
            </a:fld>
            <a:endParaRPr lang="hu-HU"/>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hu-HU">
              <a:solidFill>
                <a:srgbClr val="31B6FD"/>
              </a:solidFill>
            </a:endParaRPr>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3BC1ADBC-2201-4351-A4C1-91638D9BF330}" type="slidenum">
              <a:rPr lang="hu-HU" smtClean="0"/>
              <a:pPr/>
              <a:t>‹#›</a:t>
            </a:fld>
            <a:endParaRPr lang="hu-HU"/>
          </a:p>
        </p:txBody>
      </p:sp>
    </p:spTree>
    <p:extLst>
      <p:ext uri="{BB962C8B-B14F-4D97-AF65-F5344CB8AC3E}">
        <p14:creationId xmlns:p14="http://schemas.microsoft.com/office/powerpoint/2010/main" val="190845792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ro-RO"/>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ro-RO"/>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8CEEF-ABF1-4142-99E3-2E6A3FECF4EA}" type="datetimeFigureOut">
              <a:rPr lang="ro-RO" smtClean="0">
                <a:solidFill>
                  <a:prstClr val="black">
                    <a:tint val="75000"/>
                  </a:prstClr>
                </a:solidFill>
              </a:rPr>
              <a:pPr/>
              <a:t>06.06.2017</a:t>
            </a:fld>
            <a:endParaRPr lang="ro-RO">
              <a:solidFill>
                <a:prstClr val="black">
                  <a:tint val="75000"/>
                </a:prstClr>
              </a:solidFill>
            </a:endParaRPr>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solidFill>
                <a:prstClr val="black">
                  <a:tint val="75000"/>
                </a:prstClr>
              </a:solidFill>
            </a:endParaRPr>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25CAF-0744-4789-9A62-D1DB4969F5D7}" type="slidenum">
              <a:rPr lang="ro-RO" smtClean="0">
                <a:solidFill>
                  <a:prstClr val="black">
                    <a:tint val="75000"/>
                  </a:prstClr>
                </a:solidFill>
              </a:rPr>
              <a:pPr/>
              <a:t>‹#›</a:t>
            </a:fld>
            <a:endParaRPr lang="ro-RO">
              <a:solidFill>
                <a:prstClr val="black">
                  <a:tint val="75000"/>
                </a:prstClr>
              </a:solidFill>
            </a:endParaRPr>
          </a:p>
        </p:txBody>
      </p:sp>
    </p:spTree>
    <p:extLst>
      <p:ext uri="{BB962C8B-B14F-4D97-AF65-F5344CB8AC3E}">
        <p14:creationId xmlns:p14="http://schemas.microsoft.com/office/powerpoint/2010/main" val="132994676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9000" b="-9000"/>
          </a:stretch>
        </a:blipFill>
        <a:effectLst/>
      </p:bgPr>
    </p:bg>
    <p:spTree>
      <p:nvGrpSpPr>
        <p:cNvPr id="1" name=""/>
        <p:cNvGrpSpPr/>
        <p:nvPr/>
      </p:nvGrpSpPr>
      <p:grpSpPr>
        <a:xfrm>
          <a:off x="0" y="0"/>
          <a:ext cx="0" cy="0"/>
          <a:chOff x="0" y="0"/>
          <a:chExt cx="0" cy="0"/>
        </a:xfrm>
      </p:grpSpPr>
      <p:sp>
        <p:nvSpPr>
          <p:cNvPr id="4" name="Szövegdoboz 3"/>
          <p:cNvSpPr txBox="1"/>
          <p:nvPr/>
        </p:nvSpPr>
        <p:spPr>
          <a:xfrm>
            <a:off x="1399437" y="1628054"/>
            <a:ext cx="10558275" cy="1107996"/>
          </a:xfrm>
          <a:prstGeom prst="rect">
            <a:avLst/>
          </a:prstGeom>
          <a:solidFill>
            <a:schemeClr val="bg1">
              <a:alpha val="71000"/>
            </a:schemeClr>
          </a:solidFill>
        </p:spPr>
        <p:txBody>
          <a:bodyPr wrap="none" rtlCol="0">
            <a:spAutoFit/>
          </a:bodyPr>
          <a:lstStyle/>
          <a:p>
            <a:r>
              <a:rPr lang="en-GB" sz="6600" b="1" dirty="0" smtClean="0"/>
              <a:t>SZÉPKORÚAK  TÁPLÁLKOZÁSA</a:t>
            </a:r>
            <a:endParaRPr lang="hu-HU" sz="6600" b="1" dirty="0"/>
          </a:p>
        </p:txBody>
      </p:sp>
      <p:sp>
        <p:nvSpPr>
          <p:cNvPr id="5" name="Szövegdoboz 4"/>
          <p:cNvSpPr txBox="1"/>
          <p:nvPr/>
        </p:nvSpPr>
        <p:spPr>
          <a:xfrm>
            <a:off x="1994523" y="3110599"/>
            <a:ext cx="9631419" cy="707886"/>
          </a:xfrm>
          <a:prstGeom prst="rect">
            <a:avLst/>
          </a:prstGeom>
          <a:solidFill>
            <a:schemeClr val="bg1">
              <a:alpha val="44000"/>
            </a:schemeClr>
          </a:solidFill>
        </p:spPr>
        <p:txBody>
          <a:bodyPr wrap="none" rtlCol="0">
            <a:spAutoFit/>
          </a:bodyPr>
          <a:lstStyle/>
          <a:p>
            <a:r>
              <a:rPr lang="hu-HU" sz="4000" b="1" dirty="0" smtClean="0"/>
              <a:t>Mit tehetünk egészségünkért </a:t>
            </a:r>
            <a:r>
              <a:rPr lang="en-GB" sz="4000" b="1" dirty="0" smtClean="0"/>
              <a:t>a </a:t>
            </a:r>
            <a:r>
              <a:rPr lang="hu-HU" sz="4000" b="1" dirty="0" smtClean="0"/>
              <a:t>szép korban?</a:t>
            </a:r>
            <a:endParaRPr lang="hu-HU" sz="4000" b="1" dirty="0"/>
          </a:p>
        </p:txBody>
      </p:sp>
      <p:sp>
        <p:nvSpPr>
          <p:cNvPr id="6" name="Szövegdoboz 5"/>
          <p:cNvSpPr txBox="1"/>
          <p:nvPr/>
        </p:nvSpPr>
        <p:spPr>
          <a:xfrm>
            <a:off x="145144" y="5608806"/>
            <a:ext cx="2961452" cy="1015663"/>
          </a:xfrm>
          <a:prstGeom prst="rect">
            <a:avLst/>
          </a:prstGeom>
          <a:solidFill>
            <a:schemeClr val="bg1">
              <a:alpha val="81000"/>
            </a:schemeClr>
          </a:solidFill>
        </p:spPr>
        <p:txBody>
          <a:bodyPr wrap="none" rtlCol="0">
            <a:spAutoFit/>
          </a:bodyPr>
          <a:lstStyle/>
          <a:p>
            <a:r>
              <a:rPr lang="en-GB" sz="3200" b="1" dirty="0" err="1" smtClean="0">
                <a:solidFill>
                  <a:srgbClr val="0000CC"/>
                </a:solidFill>
              </a:rPr>
              <a:t>Dr.</a:t>
            </a:r>
            <a:r>
              <a:rPr lang="en-GB" sz="3200" b="1" dirty="0" smtClean="0">
                <a:solidFill>
                  <a:srgbClr val="0000CC"/>
                </a:solidFill>
              </a:rPr>
              <a:t> </a:t>
            </a:r>
            <a:r>
              <a:rPr lang="en-GB" sz="3200" b="1" dirty="0" err="1" smtClean="0">
                <a:solidFill>
                  <a:srgbClr val="0000CC"/>
                </a:solidFill>
              </a:rPr>
              <a:t>Máthé</a:t>
            </a:r>
            <a:r>
              <a:rPr lang="en-GB" sz="3200" b="1" dirty="0" smtClean="0">
                <a:solidFill>
                  <a:srgbClr val="0000CC"/>
                </a:solidFill>
              </a:rPr>
              <a:t> Endre</a:t>
            </a:r>
          </a:p>
          <a:p>
            <a:r>
              <a:rPr lang="en-GB" sz="1400" dirty="0" err="1" smtClean="0"/>
              <a:t>Debreceni</a:t>
            </a:r>
            <a:r>
              <a:rPr lang="en-GB" sz="1400" dirty="0" smtClean="0"/>
              <a:t> </a:t>
            </a:r>
            <a:r>
              <a:rPr lang="en-GB" sz="1400" dirty="0" err="1" smtClean="0"/>
              <a:t>Egyetem</a:t>
            </a:r>
            <a:endParaRPr lang="en-GB" sz="1400" dirty="0" smtClean="0"/>
          </a:p>
          <a:p>
            <a:r>
              <a:rPr lang="en-GB" sz="1400" dirty="0" smtClean="0"/>
              <a:t>endre.mathe64@gmail.com</a:t>
            </a:r>
            <a:endParaRPr lang="hu-HU" sz="1400" dirty="0"/>
          </a:p>
        </p:txBody>
      </p:sp>
    </p:spTree>
    <p:extLst>
      <p:ext uri="{BB962C8B-B14F-4D97-AF65-F5344CB8AC3E}">
        <p14:creationId xmlns:p14="http://schemas.microsoft.com/office/powerpoint/2010/main" val="1482383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628" y="4071973"/>
            <a:ext cx="3591394" cy="2390842"/>
          </a:xfrm>
          <a:prstGeom prst="rect">
            <a:avLst/>
          </a:prstGeom>
        </p:spPr>
      </p:pic>
      <p:sp>
        <p:nvSpPr>
          <p:cNvPr id="3" name="Téglalap 2"/>
          <p:cNvSpPr/>
          <p:nvPr/>
        </p:nvSpPr>
        <p:spPr>
          <a:xfrm>
            <a:off x="5135523" y="5730625"/>
            <a:ext cx="5642122" cy="369332"/>
          </a:xfrm>
          <a:prstGeom prst="rect">
            <a:avLst/>
          </a:prstGeom>
        </p:spPr>
        <p:txBody>
          <a:bodyPr wrap="none">
            <a:spAutoFit/>
          </a:bodyPr>
          <a:lstStyle/>
          <a:p>
            <a:r>
              <a:rPr lang="en-GB" b="1" dirty="0" err="1" smtClean="0"/>
              <a:t>Egészséges</a:t>
            </a:r>
            <a:r>
              <a:rPr lang="en-GB" b="1" dirty="0" smtClean="0"/>
              <a:t> </a:t>
            </a:r>
            <a:r>
              <a:rPr lang="en-GB" b="1" dirty="0" err="1" smtClean="0"/>
              <a:t>táplálkozás</a:t>
            </a:r>
            <a:r>
              <a:rPr lang="en-GB" b="1" dirty="0" smtClean="0"/>
              <a:t>: a TEST, TUDAT </a:t>
            </a:r>
            <a:r>
              <a:rPr lang="en-GB" b="1" dirty="0" err="1" smtClean="0"/>
              <a:t>és</a:t>
            </a:r>
            <a:r>
              <a:rPr lang="en-GB" b="1" dirty="0" smtClean="0"/>
              <a:t> LÉLEK </a:t>
            </a:r>
            <a:r>
              <a:rPr lang="en-GB" b="1" dirty="0" err="1" smtClean="0"/>
              <a:t>egysége</a:t>
            </a:r>
            <a:endParaRPr lang="hu-HU" dirty="0"/>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841" y="666494"/>
            <a:ext cx="3333750" cy="2505075"/>
          </a:xfrm>
          <a:prstGeom prst="rect">
            <a:avLst/>
          </a:prstGeom>
        </p:spPr>
      </p:pic>
      <p:sp>
        <p:nvSpPr>
          <p:cNvPr id="5" name="Téglalap 4"/>
          <p:cNvSpPr/>
          <p:nvPr/>
        </p:nvSpPr>
        <p:spPr>
          <a:xfrm>
            <a:off x="4461591" y="806628"/>
            <a:ext cx="6568225" cy="369332"/>
          </a:xfrm>
          <a:prstGeom prst="rect">
            <a:avLst/>
          </a:prstGeom>
        </p:spPr>
        <p:txBody>
          <a:bodyPr wrap="square">
            <a:spAutoFit/>
          </a:bodyPr>
          <a:lstStyle/>
          <a:p>
            <a:r>
              <a:rPr lang="hu-HU" b="1" dirty="0" smtClean="0"/>
              <a:t>Megtalálni az egészséges öregedés személyre</a:t>
            </a:r>
            <a:r>
              <a:rPr lang="en-GB" b="1" dirty="0" smtClean="0"/>
              <a:t>-</a:t>
            </a:r>
            <a:r>
              <a:rPr lang="hu-HU" b="1" dirty="0" smtClean="0"/>
              <a:t>szabott formuláját </a:t>
            </a:r>
            <a:endParaRPr lang="hu-HU" dirty="0"/>
          </a:p>
        </p:txBody>
      </p:sp>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616" y="2220443"/>
            <a:ext cx="3312956" cy="2650365"/>
          </a:xfrm>
          <a:prstGeom prst="rect">
            <a:avLst/>
          </a:prstGeom>
        </p:spPr>
      </p:pic>
      <p:sp>
        <p:nvSpPr>
          <p:cNvPr id="7" name="Téglalap 6"/>
          <p:cNvSpPr/>
          <p:nvPr/>
        </p:nvSpPr>
        <p:spPr>
          <a:xfrm>
            <a:off x="8812166" y="2405109"/>
            <a:ext cx="2657972" cy="369332"/>
          </a:xfrm>
          <a:prstGeom prst="rect">
            <a:avLst/>
          </a:prstGeom>
        </p:spPr>
        <p:txBody>
          <a:bodyPr wrap="none">
            <a:spAutoFit/>
          </a:bodyPr>
          <a:lstStyle/>
          <a:p>
            <a:r>
              <a:rPr lang="en-GB" b="1" dirty="0" smtClean="0"/>
              <a:t>MOZGÁS </a:t>
            </a:r>
            <a:r>
              <a:rPr lang="hu-HU" b="1" dirty="0" err="1" smtClean="0"/>
              <a:t>kulcsfontásságú</a:t>
            </a:r>
            <a:endParaRPr lang="hu-HU" dirty="0"/>
          </a:p>
        </p:txBody>
      </p:sp>
    </p:spTree>
    <p:extLst>
      <p:ext uri="{BB962C8B-B14F-4D97-AF65-F5344CB8AC3E}">
        <p14:creationId xmlns:p14="http://schemas.microsoft.com/office/powerpoint/2010/main" val="3047954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000" b="-19000"/>
          </a:stretch>
        </a:blipFill>
        <a:effectLst/>
      </p:bgPr>
    </p:bg>
    <p:spTree>
      <p:nvGrpSpPr>
        <p:cNvPr id="1" name=""/>
        <p:cNvGrpSpPr/>
        <p:nvPr/>
      </p:nvGrpSpPr>
      <p:grpSpPr>
        <a:xfrm>
          <a:off x="0" y="0"/>
          <a:ext cx="0" cy="0"/>
          <a:chOff x="0" y="0"/>
          <a:chExt cx="0" cy="0"/>
        </a:xfrm>
      </p:grpSpPr>
      <p:sp>
        <p:nvSpPr>
          <p:cNvPr id="2" name="Téglalap 1"/>
          <p:cNvSpPr/>
          <p:nvPr/>
        </p:nvSpPr>
        <p:spPr>
          <a:xfrm>
            <a:off x="154546" y="825037"/>
            <a:ext cx="11449319" cy="5509200"/>
          </a:xfrm>
          <a:prstGeom prst="rect">
            <a:avLst/>
          </a:prstGeom>
        </p:spPr>
        <p:txBody>
          <a:bodyPr wrap="square">
            <a:spAutoFit/>
          </a:bodyPr>
          <a:lstStyle/>
          <a:p>
            <a:pPr algn="just"/>
            <a:r>
              <a:rPr lang="hu-HU" sz="2800" b="1" dirty="0" smtClean="0">
                <a:solidFill>
                  <a:prstClr val="black"/>
                </a:solidFill>
                <a:latin typeface="Arial Black" panose="020B0A04020102020204" pitchFamily="34" charset="0"/>
              </a:rPr>
              <a:t>Az egészséges öregedés mítoszai</a:t>
            </a:r>
          </a:p>
          <a:p>
            <a:pPr algn="just"/>
            <a:endParaRPr lang="hu-HU" b="1" dirty="0" smtClean="0">
              <a:solidFill>
                <a:prstClr val="black"/>
              </a:solidFill>
            </a:endParaRPr>
          </a:p>
          <a:p>
            <a:pPr algn="just"/>
            <a:r>
              <a:rPr lang="hu-HU" b="1" dirty="0" smtClean="0">
                <a:solidFill>
                  <a:srgbClr val="0000CC"/>
                </a:solidFill>
              </a:rPr>
              <a:t>Az öregedés feltétlen velejárója a csökkenő egészség.</a:t>
            </a:r>
            <a:endParaRPr lang="hu-HU" dirty="0" smtClean="0">
              <a:solidFill>
                <a:srgbClr val="0000CC"/>
              </a:solidFill>
            </a:endParaRPr>
          </a:p>
          <a:p>
            <a:pPr algn="just"/>
            <a:r>
              <a:rPr lang="hu-HU" u="sng" dirty="0" smtClean="0">
                <a:solidFill>
                  <a:prstClr val="black"/>
                </a:solidFill>
              </a:rPr>
              <a:t>Tények</a:t>
            </a:r>
            <a:r>
              <a:rPr lang="hu-HU" dirty="0" smtClean="0">
                <a:solidFill>
                  <a:prstClr val="black"/>
                </a:solidFill>
              </a:rPr>
              <a:t> </a:t>
            </a:r>
          </a:p>
          <a:p>
            <a:pPr algn="just"/>
            <a:r>
              <a:rPr lang="hu-HU" dirty="0" smtClean="0">
                <a:solidFill>
                  <a:prstClr val="black"/>
                </a:solidFill>
              </a:rPr>
              <a:t>Vannak betegségek, amelyek gyakrabban fordulnak elő idősebb korban. Azonban a szépkor nem azonos a gyenge egészséggel. Számos szép korú sokkal egészségesebb életmódot folytat mint a fiatalok jelentős része.  A hangsúly a </a:t>
            </a:r>
            <a:r>
              <a:rPr lang="hu-HU" b="1" dirty="0" smtClean="0">
                <a:solidFill>
                  <a:srgbClr val="FF0000"/>
                </a:solidFill>
              </a:rPr>
              <a:t>személyre</a:t>
            </a:r>
            <a:r>
              <a:rPr lang="en-GB" b="1" dirty="0" smtClean="0">
                <a:solidFill>
                  <a:srgbClr val="FF0000"/>
                </a:solidFill>
              </a:rPr>
              <a:t> </a:t>
            </a:r>
            <a:r>
              <a:rPr lang="hu-HU" b="1" dirty="0" smtClean="0">
                <a:solidFill>
                  <a:srgbClr val="FF0000"/>
                </a:solidFill>
              </a:rPr>
              <a:t>szabott prevención </a:t>
            </a:r>
            <a:r>
              <a:rPr lang="hu-HU" dirty="0" smtClean="0">
                <a:solidFill>
                  <a:prstClr val="black"/>
                </a:solidFill>
              </a:rPr>
              <a:t>van. Így csökkenthető a </a:t>
            </a:r>
            <a:r>
              <a:rPr lang="hu-HU" dirty="0" err="1" smtClean="0">
                <a:solidFill>
                  <a:prstClr val="black"/>
                </a:solidFill>
              </a:rPr>
              <a:t>stress</a:t>
            </a:r>
            <a:r>
              <a:rPr lang="en-GB" dirty="0" smtClean="0">
                <a:solidFill>
                  <a:prstClr val="black"/>
                </a:solidFill>
              </a:rPr>
              <a:t>z</a:t>
            </a:r>
            <a:r>
              <a:rPr lang="hu-HU" dirty="0" smtClean="0">
                <a:solidFill>
                  <a:prstClr val="black"/>
                </a:solidFill>
              </a:rPr>
              <a:t> és krónikus betegségek hatásai.</a:t>
            </a:r>
          </a:p>
          <a:p>
            <a:pPr algn="just"/>
            <a:endParaRPr lang="hu-HU" b="1" dirty="0" smtClean="0">
              <a:solidFill>
                <a:prstClr val="black"/>
              </a:solidFill>
            </a:endParaRPr>
          </a:p>
          <a:p>
            <a:pPr algn="just"/>
            <a:r>
              <a:rPr lang="hu-HU" b="1" dirty="0" smtClean="0">
                <a:solidFill>
                  <a:srgbClr val="0000CC"/>
                </a:solidFill>
              </a:rPr>
              <a:t>A csökkenő memória elkerülhetetlen része az öregedésnek.</a:t>
            </a:r>
            <a:r>
              <a:rPr lang="hu-HU" dirty="0" smtClean="0">
                <a:solidFill>
                  <a:srgbClr val="0000CC"/>
                </a:solidFill>
              </a:rPr>
              <a:t> </a:t>
            </a:r>
          </a:p>
          <a:p>
            <a:pPr algn="just"/>
            <a:r>
              <a:rPr lang="hu-HU" u="sng" dirty="0" smtClean="0">
                <a:solidFill>
                  <a:prstClr val="black"/>
                </a:solidFill>
              </a:rPr>
              <a:t>Tények</a:t>
            </a:r>
            <a:r>
              <a:rPr lang="hu-HU" dirty="0" smtClean="0">
                <a:solidFill>
                  <a:prstClr val="black"/>
                </a:solidFill>
              </a:rPr>
              <a:t> </a:t>
            </a:r>
          </a:p>
          <a:p>
            <a:pPr algn="just"/>
            <a:r>
              <a:rPr lang="hu-HU" dirty="0" smtClean="0">
                <a:solidFill>
                  <a:prstClr val="black"/>
                </a:solidFill>
              </a:rPr>
              <a:t>A szépkor során előfordul, hogy nem mindig jutnak eszünkbe dolgok olyan könnyen mint korábban. Azonban az erőteljes memóriavesztés nem az öregedés következménye. Az agy tréningje és az új ismeretek elsajátítása életünk bármely szakaszában történhet. </a:t>
            </a:r>
            <a:r>
              <a:rPr lang="hu-HU" b="1" dirty="0" smtClean="0">
                <a:solidFill>
                  <a:srgbClr val="FF0000"/>
                </a:solidFill>
              </a:rPr>
              <a:t>Tartsuk az agyunkat folyam</a:t>
            </a:r>
            <a:r>
              <a:rPr lang="en-GB" b="1" dirty="0" smtClean="0">
                <a:solidFill>
                  <a:srgbClr val="FF0000"/>
                </a:solidFill>
              </a:rPr>
              <a:t>a</a:t>
            </a:r>
            <a:r>
              <a:rPr lang="hu-HU" b="1" dirty="0" err="1" smtClean="0">
                <a:solidFill>
                  <a:srgbClr val="FF0000"/>
                </a:solidFill>
              </a:rPr>
              <a:t>tos</a:t>
            </a:r>
            <a:r>
              <a:rPr lang="hu-HU" b="1" dirty="0" smtClean="0">
                <a:solidFill>
                  <a:srgbClr val="FF0000"/>
                </a:solidFill>
              </a:rPr>
              <a:t> edzésben!</a:t>
            </a:r>
          </a:p>
          <a:p>
            <a:pPr algn="just"/>
            <a:endParaRPr lang="hu-HU" dirty="0" smtClean="0">
              <a:solidFill>
                <a:prstClr val="black"/>
              </a:solidFill>
            </a:endParaRPr>
          </a:p>
          <a:p>
            <a:pPr algn="just"/>
            <a:r>
              <a:rPr lang="hu-HU" b="1" dirty="0" smtClean="0">
                <a:solidFill>
                  <a:srgbClr val="0000CC"/>
                </a:solidFill>
              </a:rPr>
              <a:t>“Öreg ember nem vénember.”</a:t>
            </a:r>
            <a:r>
              <a:rPr lang="hu-HU" dirty="0" smtClean="0">
                <a:solidFill>
                  <a:srgbClr val="0000CC"/>
                </a:solidFill>
              </a:rPr>
              <a:t> </a:t>
            </a:r>
          </a:p>
          <a:p>
            <a:pPr algn="just"/>
            <a:r>
              <a:rPr lang="hu-HU" u="sng" dirty="0" smtClean="0">
                <a:solidFill>
                  <a:prstClr val="black"/>
                </a:solidFill>
              </a:rPr>
              <a:t>Tények</a:t>
            </a:r>
            <a:endParaRPr lang="hu-HU" b="1" dirty="0" smtClean="0">
              <a:solidFill>
                <a:prstClr val="black"/>
              </a:solidFill>
            </a:endParaRPr>
          </a:p>
          <a:p>
            <a:pPr algn="just"/>
            <a:r>
              <a:rPr lang="hu-HU" dirty="0" smtClean="0">
                <a:solidFill>
                  <a:prstClr val="black"/>
                </a:solidFill>
              </a:rPr>
              <a:t>A szép</a:t>
            </a:r>
            <a:r>
              <a:rPr lang="en-GB" dirty="0" smtClean="0">
                <a:solidFill>
                  <a:prstClr val="black"/>
                </a:solidFill>
              </a:rPr>
              <a:t> </a:t>
            </a:r>
            <a:r>
              <a:rPr lang="hu-HU" dirty="0" smtClean="0">
                <a:solidFill>
                  <a:prstClr val="black"/>
                </a:solidFill>
              </a:rPr>
              <a:t>kornak nem a lemondásról, elmúlásról és beletörődésről kell szólnia! Éppen ellenkezőleg, </a:t>
            </a:r>
            <a:r>
              <a:rPr lang="hu-HU" b="1" dirty="0" smtClean="0">
                <a:solidFill>
                  <a:srgbClr val="FF0000"/>
                </a:solidFill>
              </a:rPr>
              <a:t>az élettapasztalatokra építve sokkal tartalmasabb életet lehet élni, új élményekkel lehetünk gazdagabbak és aktívabb szerepet vállalhatunk közösségek és környezetünk fejlődéséért.</a:t>
            </a:r>
            <a:endParaRPr lang="hu-HU" b="1" dirty="0">
              <a:solidFill>
                <a:srgbClr val="FF0000"/>
              </a:solidFill>
            </a:endParaRPr>
          </a:p>
        </p:txBody>
      </p:sp>
    </p:spTree>
    <p:extLst>
      <p:ext uri="{BB962C8B-B14F-4D97-AF65-F5344CB8AC3E}">
        <p14:creationId xmlns:p14="http://schemas.microsoft.com/office/powerpoint/2010/main" val="263523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5000" b="-21000"/>
          </a:stretch>
        </a:blipFill>
        <a:effectLst/>
      </p:bgPr>
    </p:bg>
    <p:spTree>
      <p:nvGrpSpPr>
        <p:cNvPr id="1" name=""/>
        <p:cNvGrpSpPr/>
        <p:nvPr/>
      </p:nvGrpSpPr>
      <p:grpSpPr>
        <a:xfrm>
          <a:off x="0" y="0"/>
          <a:ext cx="0" cy="0"/>
          <a:chOff x="0" y="0"/>
          <a:chExt cx="0" cy="0"/>
        </a:xfrm>
      </p:grpSpPr>
      <p:sp>
        <p:nvSpPr>
          <p:cNvPr id="2" name="Téglalap 1"/>
          <p:cNvSpPr/>
          <p:nvPr/>
        </p:nvSpPr>
        <p:spPr>
          <a:xfrm>
            <a:off x="218941" y="167425"/>
            <a:ext cx="11500834" cy="6955750"/>
          </a:xfrm>
          <a:prstGeom prst="rect">
            <a:avLst/>
          </a:prstGeom>
        </p:spPr>
        <p:txBody>
          <a:bodyPr wrap="square">
            <a:spAutoFit/>
          </a:bodyPr>
          <a:lstStyle/>
          <a:p>
            <a:pPr algn="just"/>
            <a:r>
              <a:rPr lang="hu-HU" sz="3200" b="1" dirty="0" smtClean="0">
                <a:solidFill>
                  <a:prstClr val="black"/>
                </a:solidFill>
                <a:latin typeface="Aharoni" panose="02010803020104030203" pitchFamily="2" charset="-79"/>
                <a:cs typeface="Aharoni" panose="02010803020104030203" pitchFamily="2" charset="-79"/>
              </a:rPr>
              <a:t>Öregedés és fizikai aktivitás mítoszai </a:t>
            </a:r>
          </a:p>
          <a:p>
            <a:pPr algn="just"/>
            <a:endParaRPr lang="hu-HU" b="1" dirty="0" smtClean="0">
              <a:solidFill>
                <a:prstClr val="black"/>
              </a:solidFill>
            </a:endParaRPr>
          </a:p>
          <a:p>
            <a:pPr algn="just"/>
            <a:r>
              <a:rPr lang="hu-HU" b="1" dirty="0" smtClean="0">
                <a:solidFill>
                  <a:srgbClr val="0000CC"/>
                </a:solidFill>
              </a:rPr>
              <a:t>Nincs értelme a rendszeres fizikai aktivitásnak. Mindenképpen meg fogunk öregedni.</a:t>
            </a:r>
            <a:endParaRPr lang="hu-HU" dirty="0" smtClean="0">
              <a:solidFill>
                <a:srgbClr val="0000CC"/>
              </a:solidFill>
            </a:endParaRPr>
          </a:p>
          <a:p>
            <a:pPr algn="just"/>
            <a:r>
              <a:rPr lang="hu-HU" u="sng" dirty="0" smtClean="0">
                <a:solidFill>
                  <a:prstClr val="black"/>
                </a:solidFill>
              </a:rPr>
              <a:t>Tények</a:t>
            </a:r>
            <a:r>
              <a:rPr lang="hu-HU" dirty="0" smtClean="0">
                <a:solidFill>
                  <a:prstClr val="black"/>
                </a:solidFill>
              </a:rPr>
              <a:t> </a:t>
            </a:r>
          </a:p>
          <a:p>
            <a:pPr algn="just"/>
            <a:r>
              <a:rPr lang="hu-HU" dirty="0" smtClean="0">
                <a:solidFill>
                  <a:prstClr val="black"/>
                </a:solidFill>
              </a:rPr>
              <a:t>Rendszeres fizikai tevékenység fiatalos kinézetet és érzetet kelt. </a:t>
            </a:r>
            <a:r>
              <a:rPr lang="hu-HU" b="1" dirty="0" smtClean="0">
                <a:solidFill>
                  <a:srgbClr val="FF0000"/>
                </a:solidFill>
              </a:rPr>
              <a:t>Csökkenti számos kóros állapot kialakulási lehetőségét </a:t>
            </a:r>
            <a:r>
              <a:rPr lang="hu-HU" dirty="0" smtClean="0">
                <a:solidFill>
                  <a:prstClr val="black"/>
                </a:solidFill>
              </a:rPr>
              <a:t>(Alzheimer kór és </a:t>
            </a:r>
            <a:r>
              <a:rPr lang="hu-HU" dirty="0" err="1" smtClean="0">
                <a:solidFill>
                  <a:prstClr val="black"/>
                </a:solidFill>
              </a:rPr>
              <a:t>demencia</a:t>
            </a:r>
            <a:r>
              <a:rPr lang="hu-HU" dirty="0" smtClean="0">
                <a:solidFill>
                  <a:prstClr val="black"/>
                </a:solidFill>
              </a:rPr>
              <a:t>, szív és érrendszeri betegségek, diabetes, rákos betegségek, </a:t>
            </a:r>
            <a:r>
              <a:rPr lang="hu-HU" dirty="0" err="1" smtClean="0">
                <a:solidFill>
                  <a:prstClr val="black"/>
                </a:solidFill>
              </a:rPr>
              <a:t>obez</a:t>
            </a:r>
            <a:r>
              <a:rPr lang="en-GB" dirty="0" err="1" smtClean="0">
                <a:solidFill>
                  <a:prstClr val="black"/>
                </a:solidFill>
              </a:rPr>
              <a:t>i</a:t>
            </a:r>
            <a:r>
              <a:rPr lang="hu-HU" dirty="0" smtClean="0">
                <a:solidFill>
                  <a:prstClr val="black"/>
                </a:solidFill>
              </a:rPr>
              <a:t>tás). </a:t>
            </a:r>
          </a:p>
          <a:p>
            <a:pPr algn="just"/>
            <a:endParaRPr lang="hu-HU" b="1" dirty="0" smtClean="0">
              <a:solidFill>
                <a:prstClr val="black"/>
              </a:solidFill>
            </a:endParaRPr>
          </a:p>
          <a:p>
            <a:pPr algn="just"/>
            <a:r>
              <a:rPr lang="hu-HU" b="1" dirty="0" smtClean="0">
                <a:solidFill>
                  <a:srgbClr val="0000CC"/>
                </a:solidFill>
              </a:rPr>
              <a:t>Szép</a:t>
            </a:r>
            <a:r>
              <a:rPr lang="en-GB" b="1" dirty="0" smtClean="0">
                <a:solidFill>
                  <a:srgbClr val="0000CC"/>
                </a:solidFill>
              </a:rPr>
              <a:t> </a:t>
            </a:r>
            <a:r>
              <a:rPr lang="hu-HU" b="1" dirty="0" smtClean="0">
                <a:solidFill>
                  <a:srgbClr val="0000CC"/>
                </a:solidFill>
              </a:rPr>
              <a:t>korúaknak nem kell rendszeresen edzeni. Sokkal inkább pihenniük kell és takarékoskodniuk az energiáikkal. </a:t>
            </a:r>
            <a:r>
              <a:rPr lang="hu-HU" dirty="0" smtClean="0">
                <a:solidFill>
                  <a:srgbClr val="0000CC"/>
                </a:solidFill>
              </a:rPr>
              <a:t> </a:t>
            </a:r>
          </a:p>
          <a:p>
            <a:pPr algn="just"/>
            <a:r>
              <a:rPr lang="hu-HU" u="sng" dirty="0" smtClean="0">
                <a:solidFill>
                  <a:prstClr val="black"/>
                </a:solidFill>
              </a:rPr>
              <a:t>Tények </a:t>
            </a:r>
          </a:p>
          <a:p>
            <a:pPr algn="just"/>
            <a:r>
              <a:rPr lang="hu-HU" b="1" dirty="0" smtClean="0">
                <a:solidFill>
                  <a:srgbClr val="FF0000"/>
                </a:solidFill>
              </a:rPr>
              <a:t>A </a:t>
            </a:r>
            <a:r>
              <a:rPr lang="hu-HU" b="1" dirty="0" err="1" smtClean="0">
                <a:solidFill>
                  <a:srgbClr val="FF0000"/>
                </a:solidFill>
              </a:rPr>
              <a:t>szedentáris</a:t>
            </a:r>
            <a:r>
              <a:rPr lang="hu-HU" b="1" dirty="0" smtClean="0">
                <a:solidFill>
                  <a:srgbClr val="FF0000"/>
                </a:solidFill>
              </a:rPr>
              <a:t> életmód egészségkárosító hatása 50 feletti korban tudományosan igazolt. </a:t>
            </a:r>
            <a:r>
              <a:rPr lang="hu-HU" dirty="0" smtClean="0">
                <a:solidFill>
                  <a:prstClr val="black"/>
                </a:solidFill>
              </a:rPr>
              <a:t>A fizikai értelemben vett tétlenség csökkenti a szép</a:t>
            </a:r>
            <a:r>
              <a:rPr lang="en-GB" dirty="0" smtClean="0">
                <a:solidFill>
                  <a:prstClr val="black"/>
                </a:solidFill>
              </a:rPr>
              <a:t> </a:t>
            </a:r>
            <a:r>
              <a:rPr lang="hu-HU" dirty="0" smtClean="0">
                <a:solidFill>
                  <a:prstClr val="black"/>
                </a:solidFill>
              </a:rPr>
              <a:t>kor</a:t>
            </a:r>
            <a:r>
              <a:rPr lang="en-GB" dirty="0" smtClean="0">
                <a:solidFill>
                  <a:prstClr val="black"/>
                </a:solidFill>
              </a:rPr>
              <a:t>ú</a:t>
            </a:r>
            <a:r>
              <a:rPr lang="hu-HU" dirty="0" err="1" smtClean="0">
                <a:solidFill>
                  <a:prstClr val="black"/>
                </a:solidFill>
              </a:rPr>
              <a:t>ak</a:t>
            </a:r>
            <a:r>
              <a:rPr lang="hu-HU" dirty="0" smtClean="0">
                <a:solidFill>
                  <a:prstClr val="black"/>
                </a:solidFill>
              </a:rPr>
              <a:t> önellátó képességét, növeli a kórházi beutalásaik számát, az orvosi ellátását és gyógyszer fogyasztását.  </a:t>
            </a:r>
          </a:p>
          <a:p>
            <a:pPr algn="just"/>
            <a:endParaRPr lang="hu-HU" dirty="0" smtClean="0">
              <a:solidFill>
                <a:prstClr val="black"/>
              </a:solidFill>
            </a:endParaRPr>
          </a:p>
          <a:p>
            <a:pPr algn="just"/>
            <a:r>
              <a:rPr lang="hu-HU" b="1" dirty="0" smtClean="0">
                <a:solidFill>
                  <a:srgbClr val="0000CC"/>
                </a:solidFill>
              </a:rPr>
              <a:t>A rendszeres edzés magas kockázattal jár és sérüléseket eredményezhet.</a:t>
            </a:r>
            <a:r>
              <a:rPr lang="hu-HU" dirty="0" smtClean="0">
                <a:solidFill>
                  <a:srgbClr val="0000CC"/>
                </a:solidFill>
              </a:rPr>
              <a:t> </a:t>
            </a:r>
          </a:p>
          <a:p>
            <a:pPr algn="just"/>
            <a:r>
              <a:rPr lang="hu-HU" u="sng" dirty="0" smtClean="0">
                <a:solidFill>
                  <a:prstClr val="black"/>
                </a:solidFill>
              </a:rPr>
              <a:t>Tények</a:t>
            </a:r>
          </a:p>
          <a:p>
            <a:pPr algn="just"/>
            <a:r>
              <a:rPr lang="hu-HU" dirty="0" smtClean="0">
                <a:solidFill>
                  <a:prstClr val="black"/>
                </a:solidFill>
              </a:rPr>
              <a:t> A rendszeres testmozgás növeli az </a:t>
            </a:r>
            <a:r>
              <a:rPr lang="hu-HU" b="1" dirty="0" smtClean="0">
                <a:solidFill>
                  <a:srgbClr val="FF0000"/>
                </a:solidFill>
              </a:rPr>
              <a:t>ellenálló képességet és mozgás koordinációt</a:t>
            </a:r>
            <a:r>
              <a:rPr lang="hu-HU" dirty="0" smtClean="0">
                <a:solidFill>
                  <a:prstClr val="black"/>
                </a:solidFill>
              </a:rPr>
              <a:t>, megelőzi a csontritkulást és csökkenti a mozgás sérülések lehetőségét. </a:t>
            </a:r>
          </a:p>
          <a:p>
            <a:pPr algn="just"/>
            <a:endParaRPr lang="hu-HU" b="1" dirty="0" smtClean="0">
              <a:solidFill>
                <a:prstClr val="black"/>
              </a:solidFill>
            </a:endParaRPr>
          </a:p>
          <a:p>
            <a:pPr algn="just"/>
            <a:r>
              <a:rPr lang="hu-HU" b="1" dirty="0" smtClean="0">
                <a:solidFill>
                  <a:srgbClr val="0000CC"/>
                </a:solidFill>
              </a:rPr>
              <a:t>Már késő, túl öreg vagyok, hogy elkezdjem a testedzést.</a:t>
            </a:r>
            <a:r>
              <a:rPr lang="hu-HU" dirty="0" smtClean="0">
                <a:solidFill>
                  <a:srgbClr val="0000CC"/>
                </a:solidFill>
              </a:rPr>
              <a:t> </a:t>
            </a:r>
          </a:p>
          <a:p>
            <a:pPr algn="just"/>
            <a:r>
              <a:rPr lang="hu-HU" u="sng" dirty="0" smtClean="0">
                <a:solidFill>
                  <a:prstClr val="black"/>
                </a:solidFill>
              </a:rPr>
              <a:t>Tények</a:t>
            </a:r>
            <a:r>
              <a:rPr lang="hu-HU" dirty="0" smtClean="0">
                <a:solidFill>
                  <a:prstClr val="black"/>
                </a:solidFill>
              </a:rPr>
              <a:t> </a:t>
            </a:r>
          </a:p>
          <a:p>
            <a:pPr algn="just"/>
            <a:r>
              <a:rPr lang="hu-HU" dirty="0" smtClean="0">
                <a:solidFill>
                  <a:prstClr val="black"/>
                </a:solidFill>
              </a:rPr>
              <a:t>Sohasem késő elkezdeni a testedzést. Idősebb korban a testedzés jótékony hatása sok esetben jelentősebb mint fiatal korban. Elkerülhetők a fiatalkori sport sérülések. </a:t>
            </a:r>
            <a:r>
              <a:rPr lang="hu-HU" b="1" dirty="0" smtClean="0">
                <a:solidFill>
                  <a:srgbClr val="FF0000"/>
                </a:solidFill>
              </a:rPr>
              <a:t>A mértékletes és rendszeres testedzés örömforrás és növeli az önbizalmat.</a:t>
            </a:r>
          </a:p>
          <a:p>
            <a:pPr algn="just"/>
            <a:endParaRPr lang="hu-HU" dirty="0">
              <a:solidFill>
                <a:prstClr val="black"/>
              </a:solidFill>
            </a:endParaRPr>
          </a:p>
        </p:txBody>
      </p:sp>
    </p:spTree>
    <p:extLst>
      <p:ext uri="{BB962C8B-B14F-4D97-AF65-F5344CB8AC3E}">
        <p14:creationId xmlns:p14="http://schemas.microsoft.com/office/powerpoint/2010/main" val="347433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4" name="Téglalap 3"/>
          <p:cNvSpPr/>
          <p:nvPr/>
        </p:nvSpPr>
        <p:spPr>
          <a:xfrm>
            <a:off x="1545464" y="2055688"/>
            <a:ext cx="9749308" cy="4678204"/>
          </a:xfrm>
          <a:prstGeom prst="rect">
            <a:avLst/>
          </a:prstGeom>
        </p:spPr>
        <p:txBody>
          <a:bodyPr wrap="square">
            <a:spAutoFit/>
          </a:bodyPr>
          <a:lstStyle/>
          <a:p>
            <a:r>
              <a:rPr lang="hu-HU" sz="2800" b="1" dirty="0" smtClean="0">
                <a:solidFill>
                  <a:prstClr val="black"/>
                </a:solidFill>
                <a:latin typeface="Arial Black" panose="020B0A04020102020204" pitchFamily="34" charset="0"/>
              </a:rPr>
              <a:t>Mennyi kalóriára van szükség 50 felett?</a:t>
            </a:r>
          </a:p>
          <a:p>
            <a:endParaRPr lang="hu-HU" dirty="0" smtClean="0">
              <a:solidFill>
                <a:prstClr val="black"/>
              </a:solidFill>
            </a:endParaRPr>
          </a:p>
          <a:p>
            <a:r>
              <a:rPr lang="hu-HU" sz="2400" b="1" dirty="0" smtClean="0">
                <a:solidFill>
                  <a:srgbClr val="FF0000"/>
                </a:solidFill>
              </a:rPr>
              <a:t>Hölgyek</a:t>
            </a:r>
            <a:r>
              <a:rPr lang="hu-HU" sz="2400" dirty="0" smtClean="0">
                <a:solidFill>
                  <a:srgbClr val="FF0000"/>
                </a:solidFill>
              </a:rPr>
              <a:t> </a:t>
            </a:r>
          </a:p>
          <a:p>
            <a:pPr>
              <a:buFont typeface="Arial" panose="020B0604020202020204" pitchFamily="34" charset="0"/>
              <a:buChar char="•"/>
            </a:pPr>
            <a:r>
              <a:rPr lang="hu-HU" sz="2400" dirty="0" smtClean="0">
                <a:solidFill>
                  <a:prstClr val="black"/>
                </a:solidFill>
              </a:rPr>
              <a:t> fizikailag inaktív: 1600 kalória/nap</a:t>
            </a:r>
          </a:p>
          <a:p>
            <a:pPr>
              <a:buFont typeface="Arial" panose="020B0604020202020204" pitchFamily="34" charset="0"/>
              <a:buChar char="•"/>
            </a:pPr>
            <a:r>
              <a:rPr lang="hu-HU" sz="2400" dirty="0" smtClean="0">
                <a:solidFill>
                  <a:prstClr val="black"/>
                </a:solidFill>
              </a:rPr>
              <a:t> alacsony fizikai aktivitás: 1800 kalória/nap</a:t>
            </a:r>
          </a:p>
          <a:p>
            <a:pPr>
              <a:buFont typeface="Arial" panose="020B0604020202020204" pitchFamily="34" charset="0"/>
              <a:buChar char="•"/>
            </a:pPr>
            <a:r>
              <a:rPr lang="hu-HU" sz="2400" dirty="0" smtClean="0">
                <a:solidFill>
                  <a:prstClr val="black"/>
                </a:solidFill>
              </a:rPr>
              <a:t> jelentős fizikai aktivitás: 2000 kalória/nap</a:t>
            </a:r>
          </a:p>
          <a:p>
            <a:endParaRPr lang="hu-HU" sz="2400" dirty="0" smtClean="0">
              <a:solidFill>
                <a:prstClr val="black"/>
              </a:solidFill>
            </a:endParaRPr>
          </a:p>
          <a:p>
            <a:r>
              <a:rPr lang="hu-HU" sz="2400" b="1" dirty="0" smtClean="0">
                <a:solidFill>
                  <a:srgbClr val="0000CC"/>
                </a:solidFill>
              </a:rPr>
              <a:t>Urak</a:t>
            </a:r>
            <a:r>
              <a:rPr lang="hu-HU" sz="2400" dirty="0" smtClean="0">
                <a:solidFill>
                  <a:srgbClr val="0000CC"/>
                </a:solidFill>
              </a:rPr>
              <a:t> </a:t>
            </a:r>
          </a:p>
          <a:p>
            <a:pPr>
              <a:buFont typeface="Arial" panose="020B0604020202020204" pitchFamily="34" charset="0"/>
              <a:buChar char="•"/>
            </a:pPr>
            <a:r>
              <a:rPr lang="hu-HU" sz="2400" dirty="0" smtClean="0">
                <a:solidFill>
                  <a:prstClr val="black"/>
                </a:solidFill>
              </a:rPr>
              <a:t> fizikailag inaktív: 2000 kalória/nap</a:t>
            </a:r>
          </a:p>
          <a:p>
            <a:pPr>
              <a:buFont typeface="Arial" panose="020B0604020202020204" pitchFamily="34" charset="0"/>
              <a:buChar char="•"/>
            </a:pPr>
            <a:r>
              <a:rPr lang="hu-HU" sz="2400" dirty="0" smtClean="0">
                <a:solidFill>
                  <a:prstClr val="black"/>
                </a:solidFill>
              </a:rPr>
              <a:t> alacsony fizikai aktivitás: 2200-2400 kalória/nap</a:t>
            </a:r>
          </a:p>
          <a:p>
            <a:pPr>
              <a:buFont typeface="Arial" panose="020B0604020202020204" pitchFamily="34" charset="0"/>
              <a:buChar char="•"/>
            </a:pPr>
            <a:r>
              <a:rPr lang="hu-HU" sz="2400" dirty="0" smtClean="0">
                <a:solidFill>
                  <a:prstClr val="black"/>
                </a:solidFill>
              </a:rPr>
              <a:t> jelentős fizikai aktivitás: 2400-2800 kalória/nap</a:t>
            </a:r>
          </a:p>
          <a:p>
            <a:r>
              <a:rPr lang="hu-HU" i="1" dirty="0" smtClean="0">
                <a:solidFill>
                  <a:prstClr val="black"/>
                </a:solidFill>
              </a:rPr>
              <a:t>                                                                             </a:t>
            </a:r>
          </a:p>
          <a:p>
            <a:r>
              <a:rPr lang="hu-HU" i="1" dirty="0" smtClean="0">
                <a:solidFill>
                  <a:prstClr val="black"/>
                </a:solidFill>
              </a:rPr>
              <a:t>                                                                     </a:t>
            </a:r>
            <a:r>
              <a:rPr lang="en-GB" i="1" dirty="0" smtClean="0">
                <a:solidFill>
                  <a:prstClr val="black"/>
                </a:solidFill>
              </a:rPr>
              <a:t>                                                         </a:t>
            </a:r>
            <a:r>
              <a:rPr lang="hu-HU" i="1" dirty="0" smtClean="0">
                <a:solidFill>
                  <a:prstClr val="black"/>
                </a:solidFill>
              </a:rPr>
              <a:t>National Institute of </a:t>
            </a:r>
            <a:r>
              <a:rPr lang="hu-HU" i="1" dirty="0" err="1" smtClean="0">
                <a:solidFill>
                  <a:prstClr val="black"/>
                </a:solidFill>
              </a:rPr>
              <a:t>Aging</a:t>
            </a:r>
            <a:r>
              <a:rPr lang="hu-HU" i="1" dirty="0" smtClean="0">
                <a:solidFill>
                  <a:prstClr val="black"/>
                </a:solidFill>
              </a:rPr>
              <a:t>, USA</a:t>
            </a:r>
            <a:r>
              <a:rPr lang="hu-HU" dirty="0" smtClean="0">
                <a:solidFill>
                  <a:prstClr val="black"/>
                </a:solidFill>
              </a:rPr>
              <a:t> </a:t>
            </a:r>
            <a:endParaRPr lang="hu-HU" dirty="0">
              <a:solidFill>
                <a:prstClr val="black"/>
              </a:solidFill>
            </a:endParaRPr>
          </a:p>
        </p:txBody>
      </p:sp>
    </p:spTree>
    <p:extLst>
      <p:ext uri="{BB962C8B-B14F-4D97-AF65-F5344CB8AC3E}">
        <p14:creationId xmlns:p14="http://schemas.microsoft.com/office/powerpoint/2010/main" val="1097599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2" name="Téglalap 1"/>
          <p:cNvSpPr/>
          <p:nvPr/>
        </p:nvSpPr>
        <p:spPr>
          <a:xfrm>
            <a:off x="2880574" y="1988335"/>
            <a:ext cx="7383887" cy="4154984"/>
          </a:xfrm>
          <a:prstGeom prst="rect">
            <a:avLst/>
          </a:prstGeom>
          <a:solidFill>
            <a:schemeClr val="bg1">
              <a:alpha val="60000"/>
            </a:schemeClr>
          </a:solidFill>
        </p:spPr>
        <p:txBody>
          <a:bodyPr wrap="square">
            <a:spAutoFit/>
          </a:bodyPr>
          <a:lstStyle/>
          <a:p>
            <a:r>
              <a:rPr lang="en-GB" sz="2400" b="1" dirty="0" err="1" smtClean="0">
                <a:solidFill>
                  <a:srgbClr val="2D2D2D"/>
                </a:solidFill>
                <a:latin typeface="Verdana" panose="020B0604030504040204" pitchFamily="34" charset="0"/>
              </a:rPr>
              <a:t>Az</a:t>
            </a:r>
            <a:r>
              <a:rPr lang="en-GB" sz="2400" b="1" dirty="0" smtClean="0">
                <a:solidFill>
                  <a:srgbClr val="2D2D2D"/>
                </a:solidFill>
                <a:latin typeface="Verdana" panose="020B0604030504040204" pitchFamily="34" charset="0"/>
              </a:rPr>
              <a:t> </a:t>
            </a:r>
            <a:r>
              <a:rPr lang="en-GB" sz="2400" b="1" dirty="0" err="1" smtClean="0">
                <a:solidFill>
                  <a:srgbClr val="2D2D2D"/>
                </a:solidFill>
                <a:latin typeface="Verdana" panose="020B0604030504040204" pitchFamily="34" charset="0"/>
              </a:rPr>
              <a:t>egészséges</a:t>
            </a:r>
            <a:r>
              <a:rPr lang="en-GB" sz="2400" b="1" dirty="0" smtClean="0">
                <a:solidFill>
                  <a:srgbClr val="2D2D2D"/>
                </a:solidFill>
                <a:latin typeface="Verdana" panose="020B0604030504040204" pitchFamily="34" charset="0"/>
              </a:rPr>
              <a:t> </a:t>
            </a:r>
            <a:r>
              <a:rPr lang="en-GB" sz="2400" b="1" dirty="0" err="1" smtClean="0">
                <a:solidFill>
                  <a:srgbClr val="2D2D2D"/>
                </a:solidFill>
                <a:latin typeface="Verdana" panose="020B0604030504040204" pitchFamily="34" charset="0"/>
              </a:rPr>
              <a:t>ételek</a:t>
            </a:r>
            <a:r>
              <a:rPr lang="en-GB" sz="2400" b="1" dirty="0" smtClean="0">
                <a:solidFill>
                  <a:srgbClr val="2D2D2D"/>
                </a:solidFill>
                <a:latin typeface="Verdana" panose="020B0604030504040204" pitchFamily="34" charset="0"/>
              </a:rPr>
              <a:t> </a:t>
            </a:r>
            <a:r>
              <a:rPr lang="en-GB" sz="2400" b="1" dirty="0" err="1" smtClean="0">
                <a:solidFill>
                  <a:srgbClr val="2D2D2D"/>
                </a:solidFill>
                <a:latin typeface="Verdana" panose="020B0604030504040204" pitchFamily="34" charset="0"/>
              </a:rPr>
              <a:t>kiválasztása</a:t>
            </a:r>
            <a:endParaRPr lang="en-GB" sz="2400" b="1" dirty="0" smtClean="0">
              <a:solidFill>
                <a:srgbClr val="2D2D2D"/>
              </a:solidFill>
              <a:latin typeface="Verdana" panose="020B0604030504040204" pitchFamily="34" charset="0"/>
            </a:endParaRPr>
          </a:p>
          <a:p>
            <a:endParaRPr lang="en-GB" sz="2400" b="1" dirty="0">
              <a:solidFill>
                <a:srgbClr val="2D2D2D"/>
              </a:solidFill>
              <a:latin typeface="Verdana" panose="020B0604030504040204" pitchFamily="34" charset="0"/>
            </a:endParaRPr>
          </a:p>
          <a:p>
            <a:pPr marL="342900" indent="-342900">
              <a:buFont typeface="Arial" panose="020B0604020202020204" pitchFamily="34" charset="0"/>
              <a:buChar char="•"/>
            </a:pPr>
            <a:r>
              <a:rPr lang="en-GB" sz="2400" dirty="0" smtClean="0">
                <a:solidFill>
                  <a:srgbClr val="2D2D2D"/>
                </a:solidFill>
                <a:latin typeface="Verdana" panose="020B0604030504040204" pitchFamily="34" charset="0"/>
              </a:rPr>
              <a:t>50 </a:t>
            </a:r>
            <a:r>
              <a:rPr lang="en-GB" sz="2400" dirty="0" err="1" smtClean="0">
                <a:solidFill>
                  <a:srgbClr val="2D2D2D"/>
                </a:solidFill>
                <a:latin typeface="Verdana" panose="020B0604030504040204" pitchFamily="34" charset="0"/>
              </a:rPr>
              <a:t>feletti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emberek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azonnal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jobban</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érzik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magukat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képesek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megőrizni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az</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egészségi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állapotukat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amennyiben</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egészséges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ételeket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fogyasztanak</a:t>
            </a:r>
            <a:r>
              <a:rPr lang="en-GB" sz="2400" dirty="0" smtClean="0">
                <a:solidFill>
                  <a:srgbClr val="2D2D2D"/>
                </a:solidFill>
                <a:latin typeface="Verdana" panose="020B0604030504040204" pitchFamily="34" charset="0"/>
              </a:rPr>
              <a:t>.</a:t>
            </a:r>
          </a:p>
          <a:p>
            <a:r>
              <a:rPr lang="en-GB" sz="2400" dirty="0" smtClean="0">
                <a:solidFill>
                  <a:srgbClr val="2D2D2D"/>
                </a:solidFill>
                <a:latin typeface="Verdana" panose="020B0604030504040204" pitchFamily="34" charset="0"/>
              </a:rPr>
              <a:t> </a:t>
            </a:r>
            <a:endParaRPr lang="en-GB" sz="2400" dirty="0">
              <a:solidFill>
                <a:srgbClr val="2D2D2D"/>
              </a:solidFill>
              <a:latin typeface="Verdana" panose="020B0604030504040204" pitchFamily="34" charset="0"/>
            </a:endParaRPr>
          </a:p>
          <a:p>
            <a:pPr marL="342900" indent="-342900">
              <a:buFont typeface="Arial" panose="020B0604020202020204" pitchFamily="34" charset="0"/>
              <a:buChar char="•"/>
            </a:pPr>
            <a:r>
              <a:rPr lang="en-GB" sz="2400" dirty="0" smtClean="0">
                <a:solidFill>
                  <a:srgbClr val="2D2D2D"/>
                </a:solidFill>
                <a:latin typeface="Verdana" panose="020B0604030504040204" pitchFamily="34" charset="0"/>
              </a:rPr>
              <a:t>A </a:t>
            </a:r>
            <a:r>
              <a:rPr lang="en-GB" sz="2400" dirty="0" err="1" smtClean="0">
                <a:solidFill>
                  <a:srgbClr val="2D2D2D"/>
                </a:solidFill>
                <a:latin typeface="Verdana" panose="020B0604030504040204" pitchFamily="34" charset="0"/>
              </a:rPr>
              <a:t>kiegyensúlyozott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táplálkozás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fizikai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tevékenység</a:t>
            </a:r>
            <a:r>
              <a:rPr lang="en-GB" sz="2400" dirty="0" smtClean="0">
                <a:solidFill>
                  <a:srgbClr val="2D2D2D"/>
                </a:solidFill>
                <a:latin typeface="Verdana" panose="020B0604030504040204" pitchFamily="34" charset="0"/>
              </a:rPr>
              <a:t> </a:t>
            </a:r>
            <a:r>
              <a:rPr lang="en-GB" sz="2400" b="1" dirty="0" err="1" smtClean="0">
                <a:solidFill>
                  <a:srgbClr val="2D2D2D"/>
                </a:solidFill>
                <a:latin typeface="Verdana" panose="020B0604030504040204" pitchFamily="34" charset="0"/>
              </a:rPr>
              <a:t>együttesen</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képes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növelni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az</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életminőséget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életvitelbeli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függetlenséget</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szépkorban</a:t>
            </a:r>
            <a:r>
              <a:rPr lang="en-GB" sz="2400" dirty="0" smtClean="0">
                <a:solidFill>
                  <a:srgbClr val="2D2D2D"/>
                </a:solidFill>
                <a:latin typeface="Verdana" panose="020B0604030504040204" pitchFamily="34" charset="0"/>
              </a:rPr>
              <a:t>.  </a:t>
            </a:r>
            <a:endParaRPr lang="en-GB" sz="2400" dirty="0">
              <a:solidFill>
                <a:srgbClr val="2D2D2D"/>
              </a:solidFill>
              <a:latin typeface="Verdana" panose="020B0604030504040204" pitchFamily="34" charset="0"/>
            </a:endParaRPr>
          </a:p>
        </p:txBody>
      </p:sp>
      <p:sp>
        <p:nvSpPr>
          <p:cNvPr id="3" name="Téglalap 2"/>
          <p:cNvSpPr/>
          <p:nvPr/>
        </p:nvSpPr>
        <p:spPr>
          <a:xfrm>
            <a:off x="1771456" y="332274"/>
            <a:ext cx="8818440"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Tree>
    <p:extLst>
      <p:ext uri="{BB962C8B-B14F-4D97-AF65-F5344CB8AC3E}">
        <p14:creationId xmlns:p14="http://schemas.microsoft.com/office/powerpoint/2010/main" val="4055585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27000" r="-22000"/>
          </a:stretch>
        </a:blipFill>
        <a:effectLst/>
      </p:bgPr>
    </p:bg>
    <p:spTree>
      <p:nvGrpSpPr>
        <p:cNvPr id="1" name=""/>
        <p:cNvGrpSpPr/>
        <p:nvPr/>
      </p:nvGrpSpPr>
      <p:grpSpPr>
        <a:xfrm>
          <a:off x="0" y="0"/>
          <a:ext cx="0" cy="0"/>
          <a:chOff x="0" y="0"/>
          <a:chExt cx="0" cy="0"/>
        </a:xfrm>
      </p:grpSpPr>
      <p:sp>
        <p:nvSpPr>
          <p:cNvPr id="3" name="Téglalap 2"/>
          <p:cNvSpPr/>
          <p:nvPr/>
        </p:nvSpPr>
        <p:spPr>
          <a:xfrm>
            <a:off x="0" y="1415327"/>
            <a:ext cx="7255101" cy="5262979"/>
          </a:xfrm>
          <a:prstGeom prst="rect">
            <a:avLst/>
          </a:prstGeom>
          <a:solidFill>
            <a:schemeClr val="bg1">
              <a:alpha val="66000"/>
            </a:schemeClr>
          </a:solidFill>
        </p:spPr>
        <p:txBody>
          <a:bodyPr wrap="square">
            <a:spAutoFit/>
          </a:bodyPr>
          <a:lstStyle/>
          <a:p>
            <a:r>
              <a:rPr lang="en-GB" sz="2400" b="1" dirty="0" err="1" smtClean="0">
                <a:solidFill>
                  <a:srgbClr val="2D2D2D"/>
                </a:solidFill>
                <a:latin typeface="Verdana" panose="020B0604030504040204" pitchFamily="34" charset="0"/>
              </a:rPr>
              <a:t>Gyümölcsök</a:t>
            </a:r>
            <a:r>
              <a:rPr lang="en-GB" sz="2400" b="1" dirty="0" smtClean="0">
                <a:solidFill>
                  <a:srgbClr val="2D2D2D"/>
                </a:solidFill>
                <a:latin typeface="Verdana" panose="020B0604030504040204" pitchFamily="34" charset="0"/>
              </a:rPr>
              <a:t> </a:t>
            </a:r>
          </a:p>
          <a:p>
            <a:pPr marL="285750" indent="-285750">
              <a:buFont typeface="Arial" panose="020B0604020202020204" pitchFamily="34" charset="0"/>
              <a:buChar char="•"/>
            </a:pPr>
            <a:endParaRPr lang="en-GB"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err="1" smtClean="0">
                <a:solidFill>
                  <a:srgbClr val="2D2D2D"/>
                </a:solidFill>
                <a:latin typeface="Verdana" panose="020B0604030504040204" pitchFamily="34" charset="0"/>
              </a:rPr>
              <a:t>Ép</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egész</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gyümölcsöket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fogyasszunk</a:t>
            </a:r>
            <a:r>
              <a:rPr lang="en-GB" sz="2400" dirty="0" smtClean="0">
                <a:solidFill>
                  <a:srgbClr val="2D2D2D"/>
                </a:solidFill>
                <a:latin typeface="Verdana" panose="020B0604030504040204" pitchFamily="34" charset="0"/>
              </a:rPr>
              <a:t>, </a:t>
            </a:r>
          </a:p>
          <a:p>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kerüljük</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gyümölcsleveket</a:t>
            </a:r>
            <a:r>
              <a:rPr lang="en-GB" sz="2400" dirty="0">
                <a:solidFill>
                  <a:srgbClr val="2D2D2D"/>
                </a:solidFill>
                <a:latin typeface="Verdana" panose="020B0604030504040204" pitchFamily="34" charset="0"/>
              </a:rPr>
              <a:t> </a:t>
            </a:r>
            <a:endParaRPr lang="en-GB" sz="2400" dirty="0" smtClean="0">
              <a:solidFill>
                <a:srgbClr val="2D2D2D"/>
              </a:solidFill>
              <a:latin typeface="Verdana" panose="020B0604030504040204" pitchFamily="34" charset="0"/>
            </a:endParaRPr>
          </a:p>
          <a:p>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megfelelő</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természetes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bioaktív</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hatóanyag</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igény</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minőségi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pótlása</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érdekében</a:t>
            </a:r>
            <a:r>
              <a:rPr lang="en-GB" sz="2400" dirty="0" smtClean="0">
                <a:solidFill>
                  <a:srgbClr val="2D2D2D"/>
                </a:solidFill>
                <a:latin typeface="Verdana" panose="020B0604030504040204" pitchFamily="34" charset="0"/>
              </a:rPr>
              <a:t>.</a:t>
            </a:r>
          </a:p>
          <a:p>
            <a:endParaRPr lang="en-GB"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err="1" smtClean="0">
                <a:solidFill>
                  <a:srgbClr val="2D2D2D"/>
                </a:solidFill>
                <a:latin typeface="Verdana" panose="020B0604030504040204" pitchFamily="34" charset="0"/>
              </a:rPr>
              <a:t>Legalább</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napi</a:t>
            </a:r>
            <a:r>
              <a:rPr lang="en-GB" sz="2400" dirty="0" smtClean="0">
                <a:solidFill>
                  <a:srgbClr val="2D2D2D"/>
                </a:solidFill>
                <a:latin typeface="Verdana" panose="020B0604030504040204" pitchFamily="34" charset="0"/>
              </a:rPr>
              <a:t> 1-2 </a:t>
            </a:r>
            <a:r>
              <a:rPr lang="en-GB" sz="2400" dirty="0" err="1" smtClean="0">
                <a:solidFill>
                  <a:srgbClr val="2D2D2D"/>
                </a:solidFill>
                <a:latin typeface="Verdana" panose="020B0604030504040204" pitchFamily="34" charset="0"/>
              </a:rPr>
              <a:t>alkalommal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fogyasszunk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gyümölcsöt</a:t>
            </a:r>
            <a:r>
              <a:rPr lang="en-GB" sz="2400" dirty="0" smtClean="0">
                <a:solidFill>
                  <a:srgbClr val="2D2D2D"/>
                </a:solidFill>
                <a:latin typeface="Verdana" panose="020B0604030504040204" pitchFamily="34" charset="0"/>
              </a:rPr>
              <a:t>.</a:t>
            </a:r>
          </a:p>
          <a:p>
            <a:endParaRPr lang="en-GB" sz="2400" dirty="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err="1" smtClean="0">
                <a:solidFill>
                  <a:srgbClr val="2D2D2D"/>
                </a:solidFill>
                <a:latin typeface="Verdana" panose="020B0604030504040204" pitchFamily="34" charset="0"/>
              </a:rPr>
              <a:t>Leginkább</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színes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gyümölcsököt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fogyasszunk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az</a:t>
            </a:r>
            <a:r>
              <a:rPr lang="en-GB" sz="2400" dirty="0" smtClean="0">
                <a:solidFill>
                  <a:srgbClr val="2D2D2D"/>
                </a:solidFill>
                <a:latin typeface="Verdana" panose="020B0604030504040204" pitchFamily="34" charset="0"/>
              </a:rPr>
              <a:t> alma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banán</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mellett</a:t>
            </a:r>
            <a:r>
              <a:rPr lang="en-GB" sz="2400" dirty="0" smtClean="0">
                <a:solidFill>
                  <a:srgbClr val="2D2D2D"/>
                </a:solidFill>
                <a:latin typeface="Verdana" panose="020B0604030504040204" pitchFamily="34" charset="0"/>
              </a:rPr>
              <a:t>. </a:t>
            </a:r>
          </a:p>
          <a:p>
            <a:endParaRPr lang="en-GB" sz="2400" dirty="0">
              <a:solidFill>
                <a:srgbClr val="2D2D2D"/>
              </a:solidFill>
              <a:latin typeface="Verdana" panose="020B0604030504040204" pitchFamily="34" charset="0"/>
            </a:endParaRPr>
          </a:p>
        </p:txBody>
      </p:sp>
      <p:sp>
        <p:nvSpPr>
          <p:cNvPr id="4" name="Téglalap 3"/>
          <p:cNvSpPr/>
          <p:nvPr/>
        </p:nvSpPr>
        <p:spPr>
          <a:xfrm>
            <a:off x="728268" y="216364"/>
            <a:ext cx="8818440"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Tree>
    <p:extLst>
      <p:ext uri="{BB962C8B-B14F-4D97-AF65-F5344CB8AC3E}">
        <p14:creationId xmlns:p14="http://schemas.microsoft.com/office/powerpoint/2010/main" val="1779473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5000" t="-21000" r="3000" b="-21000"/>
          </a:stretch>
        </a:blipFill>
        <a:effectLst/>
      </p:bgPr>
    </p:bg>
    <p:spTree>
      <p:nvGrpSpPr>
        <p:cNvPr id="1" name=""/>
        <p:cNvGrpSpPr/>
        <p:nvPr/>
      </p:nvGrpSpPr>
      <p:grpSpPr>
        <a:xfrm>
          <a:off x="0" y="0"/>
          <a:ext cx="0" cy="0"/>
          <a:chOff x="0" y="0"/>
          <a:chExt cx="0" cy="0"/>
        </a:xfrm>
      </p:grpSpPr>
      <p:sp>
        <p:nvSpPr>
          <p:cNvPr id="3" name="Téglalap 2"/>
          <p:cNvSpPr/>
          <p:nvPr/>
        </p:nvSpPr>
        <p:spPr>
          <a:xfrm>
            <a:off x="84676" y="1302586"/>
            <a:ext cx="6096000" cy="5262979"/>
          </a:xfrm>
          <a:prstGeom prst="rect">
            <a:avLst/>
          </a:prstGeom>
          <a:solidFill>
            <a:schemeClr val="bg1">
              <a:alpha val="67000"/>
            </a:schemeClr>
          </a:solidFill>
        </p:spPr>
        <p:txBody>
          <a:bodyPr>
            <a:spAutoFit/>
          </a:bodyPr>
          <a:lstStyle/>
          <a:p>
            <a:r>
              <a:rPr lang="hu-HU" sz="2400" b="1" dirty="0" smtClean="0">
                <a:solidFill>
                  <a:srgbClr val="2D2D2D"/>
                </a:solidFill>
                <a:latin typeface="Verdana" panose="020B0604030504040204" pitchFamily="34" charset="0"/>
              </a:rPr>
              <a:t>Zöldségek</a:t>
            </a:r>
            <a:r>
              <a:rPr lang="hu-HU" sz="2400" dirty="0" smtClean="0">
                <a:solidFill>
                  <a:srgbClr val="2D2D2D"/>
                </a:solidFill>
                <a:latin typeface="Verdana" panose="020B0604030504040204" pitchFamily="34" charset="0"/>
              </a:rPr>
              <a:t> – </a:t>
            </a:r>
          </a:p>
          <a:p>
            <a:endParaRPr lang="hu-HU"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hu-HU" sz="2400" dirty="0" smtClean="0">
                <a:solidFill>
                  <a:srgbClr val="2D2D2D"/>
                </a:solidFill>
                <a:latin typeface="Verdana" panose="020B0604030504040204" pitchFamily="34" charset="0"/>
              </a:rPr>
              <a:t>A hangsúlyosan figyeljünk a színes zöldségekre. Válasszunk </a:t>
            </a:r>
            <a:r>
              <a:rPr lang="en-GB" sz="2400" dirty="0" err="1" smtClean="0">
                <a:solidFill>
                  <a:srgbClr val="2D2D2D"/>
                </a:solidFill>
                <a:latin typeface="Verdana" panose="020B0604030504040204" pitchFamily="34" charset="0"/>
              </a:rPr>
              <a:t>élelmi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rostokban</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hu-HU" sz="2400" dirty="0" smtClean="0">
                <a:solidFill>
                  <a:srgbClr val="2D2D2D"/>
                </a:solidFill>
                <a:latin typeface="Verdana" panose="020B0604030504040204" pitchFamily="34" charset="0"/>
              </a:rPr>
              <a:t>antioxidánsokban gazdag sötétebb színűeket, de sárga és zöld se maradjon el.</a:t>
            </a:r>
          </a:p>
          <a:p>
            <a:endParaRPr lang="hu-HU"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hu-HU" sz="2400" dirty="0" smtClean="0">
                <a:solidFill>
                  <a:srgbClr val="2D2D2D"/>
                </a:solidFill>
                <a:latin typeface="Verdana" panose="020B0604030504040204" pitchFamily="34" charset="0"/>
              </a:rPr>
              <a:t>Legalább napi 2-3 alkalommal fogyasszunk zöldségeket.</a:t>
            </a:r>
          </a:p>
          <a:p>
            <a:endParaRPr lang="hu-HU"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hu-HU" sz="2400" dirty="0" smtClean="0">
                <a:solidFill>
                  <a:srgbClr val="2D2D2D"/>
                </a:solidFill>
                <a:latin typeface="Verdana" panose="020B0604030504040204" pitchFamily="34" charset="0"/>
              </a:rPr>
              <a:t>Ügyeljünk a zöldségek kíméletes előkészítésére és a megfelelő tárolására.</a:t>
            </a:r>
            <a:endParaRPr lang="hu-HU" sz="2400" dirty="0">
              <a:solidFill>
                <a:srgbClr val="2D2D2D"/>
              </a:solidFill>
              <a:latin typeface="Verdana" panose="020B0604030504040204" pitchFamily="34" charset="0"/>
            </a:endParaRPr>
          </a:p>
        </p:txBody>
      </p:sp>
      <p:sp>
        <p:nvSpPr>
          <p:cNvPr id="4" name="Téglalap 3"/>
          <p:cNvSpPr/>
          <p:nvPr/>
        </p:nvSpPr>
        <p:spPr>
          <a:xfrm>
            <a:off x="1771456" y="332274"/>
            <a:ext cx="8818440"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Tree>
    <p:extLst>
      <p:ext uri="{BB962C8B-B14F-4D97-AF65-F5344CB8AC3E}">
        <p14:creationId xmlns:p14="http://schemas.microsoft.com/office/powerpoint/2010/main" val="277116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1771456" y="332274"/>
            <a:ext cx="8818440"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5" name="Kép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6568" y="4172754"/>
            <a:ext cx="2846655" cy="2685246"/>
          </a:xfrm>
          <a:prstGeom prst="rect">
            <a:avLst/>
          </a:prstGeom>
        </p:spPr>
      </p:pic>
      <p:sp>
        <p:nvSpPr>
          <p:cNvPr id="3" name="Téglalap 2"/>
          <p:cNvSpPr/>
          <p:nvPr/>
        </p:nvSpPr>
        <p:spPr>
          <a:xfrm>
            <a:off x="5264693" y="1232378"/>
            <a:ext cx="6748530" cy="4154984"/>
          </a:xfrm>
          <a:prstGeom prst="rect">
            <a:avLst/>
          </a:prstGeom>
        </p:spPr>
        <p:txBody>
          <a:bodyPr wrap="square">
            <a:spAutoFit/>
          </a:bodyPr>
          <a:lstStyle/>
          <a:p>
            <a:r>
              <a:rPr lang="en-GB" sz="2400" b="1" dirty="0" err="1" smtClean="0">
                <a:solidFill>
                  <a:srgbClr val="2D2D2D"/>
                </a:solidFill>
                <a:latin typeface="Verdana" panose="020B0604030504040204" pitchFamily="34" charset="0"/>
              </a:rPr>
              <a:t>Kálcium</a:t>
            </a:r>
            <a:r>
              <a:rPr lang="en-GB" sz="2400" dirty="0" smtClean="0">
                <a:solidFill>
                  <a:srgbClr val="2D2D2D"/>
                </a:solidFill>
                <a:latin typeface="Verdana" panose="020B0604030504040204" pitchFamily="34" charset="0"/>
              </a:rPr>
              <a:t> </a:t>
            </a:r>
            <a:r>
              <a:rPr lang="en-GB" sz="2400" dirty="0">
                <a:solidFill>
                  <a:srgbClr val="2D2D2D"/>
                </a:solidFill>
                <a:latin typeface="Verdana" panose="020B0604030504040204" pitchFamily="34" charset="0"/>
              </a:rPr>
              <a:t>– </a:t>
            </a:r>
            <a:r>
              <a:rPr lang="en-GB" sz="2400" b="1" dirty="0" err="1" smtClean="0">
                <a:solidFill>
                  <a:srgbClr val="2D2D2D"/>
                </a:solidFill>
                <a:latin typeface="Verdana" panose="020B0604030504040204" pitchFamily="34" charset="0"/>
              </a:rPr>
              <a:t>Ca</a:t>
            </a:r>
            <a:endParaRPr lang="en-GB" sz="2400" b="1" dirty="0" smtClean="0">
              <a:solidFill>
                <a:srgbClr val="2D2D2D"/>
              </a:solidFill>
              <a:latin typeface="Verdana" panose="020B0604030504040204" pitchFamily="34" charset="0"/>
            </a:endParaRPr>
          </a:p>
          <a:p>
            <a:endParaRPr lang="en-GB" sz="2400" dirty="0">
              <a:solidFill>
                <a:srgbClr val="2D2D2D"/>
              </a:solidFill>
              <a:latin typeface="Verdana" panose="020B0604030504040204" pitchFamily="34" charset="0"/>
            </a:endParaRPr>
          </a:p>
          <a:p>
            <a:pPr marL="342900" indent="-342900">
              <a:buFont typeface="Arial" panose="020B0604020202020204" pitchFamily="34" charset="0"/>
              <a:buChar char="•"/>
            </a:pPr>
            <a:r>
              <a:rPr lang="en-GB" sz="2400" dirty="0" err="1" smtClean="0">
                <a:solidFill>
                  <a:srgbClr val="2D2D2D"/>
                </a:solidFill>
                <a:latin typeface="Verdana" panose="020B0604030504040204" pitchFamily="34" charset="0"/>
              </a:rPr>
              <a:t>Rendkívül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fontos</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csontrendszer</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egészsége</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szempontjából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oszteopórózis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törések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prevenciója</a:t>
            </a:r>
            <a:r>
              <a:rPr lang="en-GB" sz="2400" dirty="0" smtClean="0">
                <a:solidFill>
                  <a:srgbClr val="2D2D2D"/>
                </a:solidFill>
                <a:latin typeface="Verdana" panose="020B0604030504040204" pitchFamily="34" charset="0"/>
              </a:rPr>
              <a:t>). </a:t>
            </a:r>
          </a:p>
          <a:p>
            <a:endParaRPr lang="en-GB" sz="2400" dirty="0" smtClean="0">
              <a:solidFill>
                <a:srgbClr val="2D2D2D"/>
              </a:solidFill>
              <a:latin typeface="Verdana" panose="020B0604030504040204" pitchFamily="34" charset="0"/>
            </a:endParaRPr>
          </a:p>
          <a:p>
            <a:pPr marL="342900" indent="-342900">
              <a:buFont typeface="Arial" panose="020B0604020202020204" pitchFamily="34" charset="0"/>
              <a:buChar char="•"/>
            </a:pPr>
            <a:r>
              <a:rPr lang="en-GB" sz="2400" dirty="0" err="1" smtClean="0">
                <a:solidFill>
                  <a:srgbClr val="2D2D2D"/>
                </a:solidFill>
                <a:latin typeface="Verdana" panose="020B0604030504040204" pitchFamily="34" charset="0"/>
              </a:rPr>
              <a:t>Szépkorban</a:t>
            </a:r>
            <a:r>
              <a:rPr lang="en-GB" sz="2400" dirty="0" smtClean="0">
                <a:solidFill>
                  <a:srgbClr val="2D2D2D"/>
                </a:solidFill>
                <a:latin typeface="Verdana" panose="020B0604030504040204" pitchFamily="34" charset="0"/>
              </a:rPr>
              <a:t>: 1200 </a:t>
            </a:r>
            <a:r>
              <a:rPr lang="en-GB" sz="2400" dirty="0">
                <a:solidFill>
                  <a:srgbClr val="2D2D2D"/>
                </a:solidFill>
                <a:latin typeface="Verdana" panose="020B0604030504040204" pitchFamily="34" charset="0"/>
              </a:rPr>
              <a:t>mg </a:t>
            </a:r>
            <a:r>
              <a:rPr lang="en-GB" sz="2400" dirty="0" err="1" smtClean="0">
                <a:solidFill>
                  <a:srgbClr val="2D2D2D"/>
                </a:solidFill>
                <a:latin typeface="Verdana" panose="020B0604030504040204" pitchFamily="34" charset="0"/>
              </a:rPr>
              <a:t>Ca</a:t>
            </a:r>
            <a:r>
              <a:rPr lang="en-GB" sz="2400" dirty="0" smtClean="0">
                <a:solidFill>
                  <a:srgbClr val="2D2D2D"/>
                </a:solidFill>
                <a:latin typeface="Verdana" panose="020B0604030504040204" pitchFamily="34" charset="0"/>
              </a:rPr>
              <a:t> /nap, </a:t>
            </a:r>
          </a:p>
          <a:p>
            <a:pPr algn="just"/>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amelyet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leginkább</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tejtermékek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halak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brokkoli</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mogyoró</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fogyasztásával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lehet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elérni</a:t>
            </a:r>
            <a:r>
              <a:rPr lang="en-GB" sz="2400" dirty="0" smtClean="0">
                <a:solidFill>
                  <a:srgbClr val="2D2D2D"/>
                </a:solidFill>
                <a:latin typeface="Verdana" panose="020B0604030504040204" pitchFamily="34" charset="0"/>
              </a:rPr>
              <a:t>. </a:t>
            </a:r>
          </a:p>
          <a:p>
            <a:endParaRPr lang="en-GB" sz="2400" dirty="0" smtClean="0">
              <a:solidFill>
                <a:srgbClr val="2D2D2D"/>
              </a:solidFill>
              <a:latin typeface="Verdana" panose="020B0604030504040204" pitchFamily="34" charset="0"/>
            </a:endParaRPr>
          </a:p>
        </p:txBody>
      </p:sp>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17" y="1107584"/>
            <a:ext cx="4745334" cy="4680061"/>
          </a:xfrm>
          <a:prstGeom prst="rect">
            <a:avLst/>
          </a:prstGeom>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173" y="3927877"/>
            <a:ext cx="4953000" cy="3175000"/>
          </a:xfrm>
          <a:prstGeom prst="rect">
            <a:avLst/>
          </a:prstGeom>
        </p:spPr>
      </p:pic>
    </p:spTree>
    <p:extLst>
      <p:ext uri="{BB962C8B-B14F-4D97-AF65-F5344CB8AC3E}">
        <p14:creationId xmlns:p14="http://schemas.microsoft.com/office/powerpoint/2010/main" val="394183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031" y="0"/>
            <a:ext cx="6867392" cy="6857999"/>
          </a:xfrm>
          <a:prstGeom prst="rect">
            <a:avLst/>
          </a:prstGeom>
        </p:spPr>
      </p:pic>
      <p:sp>
        <p:nvSpPr>
          <p:cNvPr id="6" name="Téglalap 5"/>
          <p:cNvSpPr/>
          <p:nvPr/>
        </p:nvSpPr>
        <p:spPr>
          <a:xfrm>
            <a:off x="1" y="1685166"/>
            <a:ext cx="3889420" cy="3600986"/>
          </a:xfrm>
          <a:prstGeom prst="rect">
            <a:avLst/>
          </a:prstGeom>
        </p:spPr>
        <p:txBody>
          <a:bodyPr wrap="square">
            <a:spAutoFit/>
          </a:bodyPr>
          <a:lstStyle/>
          <a:p>
            <a:pPr algn="ctr"/>
            <a:r>
              <a:rPr lang="en-GB" sz="2400" b="1" dirty="0"/>
              <a:t>Ca2</a:t>
            </a:r>
            <a:r>
              <a:rPr lang="en-GB" sz="2400" b="1" dirty="0" smtClean="0"/>
              <a:t>+</a:t>
            </a:r>
          </a:p>
          <a:p>
            <a:pPr algn="ctr"/>
            <a:r>
              <a:rPr lang="en-GB" sz="2400" b="1" dirty="0" smtClean="0"/>
              <a:t> </a:t>
            </a:r>
            <a:r>
              <a:rPr lang="en-GB" sz="2400" b="1" dirty="0" err="1" smtClean="0"/>
              <a:t>intracelluláris</a:t>
            </a:r>
            <a:r>
              <a:rPr lang="en-GB" sz="2400" b="1" dirty="0"/>
              <a:t> </a:t>
            </a:r>
            <a:r>
              <a:rPr lang="en-GB" sz="2400" b="1" dirty="0" err="1" smtClean="0"/>
              <a:t>hírvivő</a:t>
            </a:r>
            <a:r>
              <a:rPr lang="en-GB" dirty="0" smtClean="0"/>
              <a:t>, </a:t>
            </a:r>
          </a:p>
          <a:p>
            <a:pPr algn="ctr"/>
            <a:r>
              <a:rPr lang="en-GB" dirty="0" err="1"/>
              <a:t>a</a:t>
            </a:r>
            <a:r>
              <a:rPr lang="en-GB" dirty="0" err="1" smtClean="0"/>
              <a:t>mely</a:t>
            </a:r>
            <a:r>
              <a:rPr lang="en-GB" dirty="0" smtClean="0"/>
              <a:t> </a:t>
            </a:r>
            <a:r>
              <a:rPr lang="en-GB" dirty="0" err="1" smtClean="0"/>
              <a:t>fontos</a:t>
            </a:r>
            <a:r>
              <a:rPr lang="en-GB" dirty="0" smtClean="0"/>
              <a:t> </a:t>
            </a:r>
            <a:r>
              <a:rPr lang="en-GB" dirty="0" err="1" smtClean="0"/>
              <a:t>szerepet</a:t>
            </a:r>
            <a:r>
              <a:rPr lang="en-GB" dirty="0" smtClean="0"/>
              <a:t> </a:t>
            </a:r>
            <a:r>
              <a:rPr lang="en-GB" dirty="0" err="1" smtClean="0"/>
              <a:t>játszik</a:t>
            </a:r>
            <a:r>
              <a:rPr lang="en-GB" dirty="0" smtClean="0"/>
              <a:t> </a:t>
            </a:r>
          </a:p>
          <a:p>
            <a:pPr algn="ctr"/>
            <a:r>
              <a:rPr lang="en-GB" dirty="0" smtClean="0"/>
              <a:t>a </a:t>
            </a:r>
            <a:r>
              <a:rPr lang="en-GB" dirty="0" err="1" smtClean="0"/>
              <a:t>sebek</a:t>
            </a:r>
            <a:r>
              <a:rPr lang="en-GB" dirty="0" smtClean="0"/>
              <a:t> </a:t>
            </a:r>
            <a:r>
              <a:rPr lang="en-GB" dirty="0" err="1" smtClean="0"/>
              <a:t>gyógyulásában</a:t>
            </a:r>
            <a:r>
              <a:rPr lang="en-GB" dirty="0" smtClean="0"/>
              <a:t>,</a:t>
            </a:r>
          </a:p>
          <a:p>
            <a:pPr algn="ctr"/>
            <a:r>
              <a:rPr lang="en-GB" dirty="0" err="1"/>
              <a:t>i</a:t>
            </a:r>
            <a:r>
              <a:rPr lang="en-GB" dirty="0" err="1" smtClean="0"/>
              <a:t>zomrostok</a:t>
            </a:r>
            <a:r>
              <a:rPr lang="en-GB" dirty="0" smtClean="0"/>
              <a:t> </a:t>
            </a:r>
            <a:r>
              <a:rPr lang="en-GB" dirty="0" err="1" smtClean="0"/>
              <a:t>összehúzodásában</a:t>
            </a:r>
            <a:r>
              <a:rPr lang="en-GB" dirty="0" smtClean="0"/>
              <a:t>,</a:t>
            </a:r>
          </a:p>
          <a:p>
            <a:pPr algn="ctr"/>
            <a:r>
              <a:rPr lang="en-GB" dirty="0" err="1"/>
              <a:t>h</a:t>
            </a:r>
            <a:r>
              <a:rPr lang="en-GB" dirty="0" err="1" smtClean="0"/>
              <a:t>ormon</a:t>
            </a:r>
            <a:r>
              <a:rPr lang="en-GB" dirty="0" smtClean="0"/>
              <a:t> </a:t>
            </a:r>
            <a:r>
              <a:rPr lang="en-GB" dirty="0" err="1" smtClean="0"/>
              <a:t>és</a:t>
            </a:r>
            <a:r>
              <a:rPr lang="en-GB" dirty="0" smtClean="0"/>
              <a:t> </a:t>
            </a:r>
            <a:r>
              <a:rPr lang="en-GB" dirty="0" err="1" smtClean="0"/>
              <a:t>peptid</a:t>
            </a:r>
            <a:r>
              <a:rPr lang="en-GB" dirty="0" smtClean="0"/>
              <a:t> </a:t>
            </a:r>
            <a:r>
              <a:rPr lang="en-GB" dirty="0" err="1" smtClean="0"/>
              <a:t>szintézisben</a:t>
            </a:r>
            <a:r>
              <a:rPr lang="en-GB" dirty="0" smtClean="0"/>
              <a:t>,</a:t>
            </a:r>
          </a:p>
          <a:p>
            <a:pPr algn="ctr"/>
            <a:r>
              <a:rPr lang="en-GB" dirty="0" err="1" smtClean="0"/>
              <a:t>Oocita</a:t>
            </a:r>
            <a:r>
              <a:rPr lang="en-GB" dirty="0" smtClean="0"/>
              <a:t> </a:t>
            </a:r>
            <a:r>
              <a:rPr lang="en-GB" dirty="0" err="1" smtClean="0"/>
              <a:t>fertilizációban</a:t>
            </a:r>
            <a:r>
              <a:rPr lang="en-GB" dirty="0" smtClean="0"/>
              <a:t>, </a:t>
            </a:r>
            <a:r>
              <a:rPr lang="en-GB" dirty="0" err="1" smtClean="0"/>
              <a:t>stb</a:t>
            </a:r>
            <a:r>
              <a:rPr lang="en-GB" dirty="0" smtClean="0"/>
              <a:t>.</a:t>
            </a:r>
          </a:p>
          <a:p>
            <a:pPr algn="ctr"/>
            <a:endParaRPr lang="en-GB" dirty="0"/>
          </a:p>
          <a:p>
            <a:pPr algn="ctr"/>
            <a:r>
              <a:rPr lang="en-GB" dirty="0" err="1" smtClean="0"/>
              <a:t>Patofiziológiás</a:t>
            </a:r>
            <a:r>
              <a:rPr lang="en-GB" dirty="0" smtClean="0"/>
              <a:t> </a:t>
            </a:r>
            <a:r>
              <a:rPr lang="en-GB" dirty="0" err="1" smtClean="0"/>
              <a:t>állapotok</a:t>
            </a:r>
            <a:r>
              <a:rPr lang="en-GB" dirty="0" smtClean="0"/>
              <a:t>:</a:t>
            </a:r>
          </a:p>
          <a:p>
            <a:pPr algn="ctr"/>
            <a:r>
              <a:rPr lang="en-GB" dirty="0" err="1" smtClean="0"/>
              <a:t>myopathiák</a:t>
            </a:r>
            <a:r>
              <a:rPr lang="en-GB" dirty="0" smtClean="0"/>
              <a:t>,</a:t>
            </a:r>
          </a:p>
          <a:p>
            <a:pPr algn="ctr"/>
            <a:r>
              <a:rPr lang="en-GB" dirty="0" smtClean="0"/>
              <a:t>retina </a:t>
            </a:r>
            <a:r>
              <a:rPr lang="en-GB" dirty="0" err="1" smtClean="0"/>
              <a:t>degeneráció</a:t>
            </a:r>
            <a:r>
              <a:rPr lang="en-GB" dirty="0" smtClean="0"/>
              <a:t>,</a:t>
            </a:r>
          </a:p>
          <a:p>
            <a:pPr algn="ctr"/>
            <a:r>
              <a:rPr lang="en-GB" dirty="0" smtClean="0"/>
              <a:t>2T </a:t>
            </a:r>
            <a:r>
              <a:rPr lang="en-GB" dirty="0" err="1" smtClean="0"/>
              <a:t>diabétesz</a:t>
            </a:r>
            <a:r>
              <a:rPr lang="en-GB" dirty="0" smtClean="0"/>
              <a:t>, </a:t>
            </a:r>
            <a:r>
              <a:rPr lang="en-GB" dirty="0" err="1" smtClean="0"/>
              <a:t>stb</a:t>
            </a:r>
            <a:r>
              <a:rPr lang="en-GB" dirty="0" smtClean="0"/>
              <a:t>.</a:t>
            </a:r>
          </a:p>
        </p:txBody>
      </p:sp>
    </p:spTree>
    <p:extLst>
      <p:ext uri="{BB962C8B-B14F-4D97-AF65-F5344CB8AC3E}">
        <p14:creationId xmlns:p14="http://schemas.microsoft.com/office/powerpoint/2010/main" val="397073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000" b="-1000"/>
          </a:stretch>
        </a:blipFill>
        <a:effectLst/>
      </p:bgPr>
    </p:bg>
    <p:spTree>
      <p:nvGrpSpPr>
        <p:cNvPr id="1" name=""/>
        <p:cNvGrpSpPr/>
        <p:nvPr/>
      </p:nvGrpSpPr>
      <p:grpSpPr>
        <a:xfrm>
          <a:off x="0" y="0"/>
          <a:ext cx="0" cy="0"/>
          <a:chOff x="0" y="0"/>
          <a:chExt cx="0" cy="0"/>
        </a:xfrm>
      </p:grpSpPr>
      <p:sp>
        <p:nvSpPr>
          <p:cNvPr id="3" name="Téglalap 2"/>
          <p:cNvSpPr/>
          <p:nvPr/>
        </p:nvSpPr>
        <p:spPr>
          <a:xfrm>
            <a:off x="4632101" y="1307581"/>
            <a:ext cx="6327820" cy="4524315"/>
          </a:xfrm>
          <a:prstGeom prst="rect">
            <a:avLst/>
          </a:prstGeom>
        </p:spPr>
        <p:txBody>
          <a:bodyPr wrap="square">
            <a:spAutoFit/>
          </a:bodyPr>
          <a:lstStyle/>
          <a:p>
            <a:r>
              <a:rPr lang="en-GB" sz="2400" b="1" dirty="0" err="1" smtClean="0">
                <a:solidFill>
                  <a:srgbClr val="2D2D2D"/>
                </a:solidFill>
                <a:latin typeface="Verdana" panose="020B0604030504040204" pitchFamily="34" charset="0"/>
              </a:rPr>
              <a:t>Magvak</a:t>
            </a:r>
            <a:r>
              <a:rPr lang="en-GB" sz="2400" b="1" dirty="0" smtClean="0">
                <a:solidFill>
                  <a:srgbClr val="2D2D2D"/>
                </a:solidFill>
                <a:latin typeface="Verdana" panose="020B0604030504040204" pitchFamily="34" charset="0"/>
              </a:rPr>
              <a:t> - </a:t>
            </a:r>
            <a:r>
              <a:rPr lang="en-GB" sz="2400" b="1" dirty="0" err="1" smtClean="0">
                <a:solidFill>
                  <a:srgbClr val="2D2D2D"/>
                </a:solidFill>
                <a:latin typeface="Verdana" panose="020B0604030504040204" pitchFamily="34" charset="0"/>
              </a:rPr>
              <a:t>pszeudocereáliák</a:t>
            </a:r>
            <a:endParaRPr lang="en-GB" sz="2400" b="1" dirty="0" smtClean="0">
              <a:solidFill>
                <a:srgbClr val="2D2D2D"/>
              </a:solidFill>
              <a:latin typeface="Verdana" panose="020B0604030504040204" pitchFamily="34" charset="0"/>
            </a:endParaRPr>
          </a:p>
          <a:p>
            <a:endParaRPr lang="en-GB" sz="2400" b="1" dirty="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err="1" smtClean="0">
                <a:solidFill>
                  <a:srgbClr val="2D2D2D"/>
                </a:solidFill>
                <a:latin typeface="Verdana" panose="020B0604030504040204" pitchFamily="34" charset="0"/>
              </a:rPr>
              <a:t>Legyünk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elővigyázatosak</a:t>
            </a:r>
            <a:r>
              <a:rPr lang="en-GB" sz="2400" dirty="0" smtClean="0">
                <a:solidFill>
                  <a:srgbClr val="2D2D2D"/>
                </a:solidFill>
                <a:latin typeface="Verdana" panose="020B0604030504040204" pitchFamily="34" charset="0"/>
              </a:rPr>
              <a:t> a </a:t>
            </a:r>
            <a:r>
              <a:rPr lang="en-GB" sz="2400" dirty="0" err="1" smtClean="0">
                <a:solidFill>
                  <a:srgbClr val="2D2D2D"/>
                </a:solidFill>
                <a:latin typeface="Verdana" panose="020B0604030504040204" pitchFamily="34" charset="0"/>
              </a:rPr>
              <a:t>szénhidrátokkal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fogyasszunk</a:t>
            </a:r>
            <a:r>
              <a:rPr lang="en-GB" sz="2400" dirty="0" smtClean="0">
                <a:solidFill>
                  <a:srgbClr val="2D2D2D"/>
                </a:solidFill>
                <a:latin typeface="Verdana" panose="020B0604030504040204" pitchFamily="34" charset="0"/>
              </a:rPr>
              <a:t> </a:t>
            </a:r>
            <a:r>
              <a:rPr lang="en-GB" sz="2400" dirty="0" err="1">
                <a:solidFill>
                  <a:srgbClr val="2D2D2D"/>
                </a:solidFill>
                <a:latin typeface="Verdana" panose="020B0604030504040204" pitchFamily="34" charset="0"/>
              </a:rPr>
              <a:t>inkább</a:t>
            </a:r>
            <a:r>
              <a:rPr lang="en-GB" sz="2400" dirty="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egész</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magvakat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nutriens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rost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tartalom</a:t>
            </a:r>
            <a:r>
              <a:rPr lang="en-GB" sz="2400" dirty="0" smtClean="0">
                <a:solidFill>
                  <a:srgbClr val="2D2D2D"/>
                </a:solidFill>
                <a:latin typeface="Verdana" panose="020B0604030504040204" pitchFamily="34" charset="0"/>
              </a:rPr>
              <a:t>). </a:t>
            </a:r>
          </a:p>
          <a:p>
            <a:endParaRPr lang="en-GB"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smtClean="0">
                <a:solidFill>
                  <a:srgbClr val="2D2D2D"/>
                </a:solidFill>
                <a:latin typeface="Verdana" panose="020B0604030504040204" pitchFamily="34" charset="0"/>
              </a:rPr>
              <a:t>A </a:t>
            </a:r>
            <a:r>
              <a:rPr lang="en-GB" sz="2400" dirty="0" err="1" smtClean="0">
                <a:solidFill>
                  <a:srgbClr val="2D2D2D"/>
                </a:solidFill>
                <a:latin typeface="Verdana" panose="020B0604030504040204" pitchFamily="34" charset="0"/>
              </a:rPr>
              <a:t>teljes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kiörlésű</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gabonákból</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készült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péktermékek</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és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tésztafélék</a:t>
            </a:r>
            <a:r>
              <a:rPr lang="en-GB" sz="2400" dirty="0" smtClean="0">
                <a:solidFill>
                  <a:srgbClr val="2D2D2D"/>
                </a:solidFill>
                <a:latin typeface="Verdana" panose="020B0604030504040204" pitchFamily="34" charset="0"/>
              </a:rPr>
              <a:t>. </a:t>
            </a:r>
          </a:p>
          <a:p>
            <a:endParaRPr lang="en-GB" sz="2400" dirty="0" smtClean="0">
              <a:solidFill>
                <a:srgbClr val="2D2D2D"/>
              </a:solidFill>
              <a:latin typeface="Verdana" panose="020B0604030504040204" pitchFamily="34" charset="0"/>
            </a:endParaRPr>
          </a:p>
          <a:p>
            <a:pPr marL="285750" indent="-285750">
              <a:buFont typeface="Arial" panose="020B0604020202020204" pitchFamily="34" charset="0"/>
              <a:buChar char="•"/>
            </a:pPr>
            <a:r>
              <a:rPr lang="en-GB" sz="2400" dirty="0" err="1" smtClean="0">
                <a:solidFill>
                  <a:srgbClr val="2D2D2D"/>
                </a:solidFill>
                <a:latin typeface="Verdana" panose="020B0604030504040204" pitchFamily="34" charset="0"/>
              </a:rPr>
              <a:t>Napi</a:t>
            </a:r>
            <a:r>
              <a:rPr lang="en-GB" sz="2400" dirty="0" smtClean="0">
                <a:solidFill>
                  <a:srgbClr val="2D2D2D"/>
                </a:solidFill>
                <a:latin typeface="Verdana" panose="020B0604030504040204" pitchFamily="34" charset="0"/>
              </a:rPr>
              <a:t> 6-7 </a:t>
            </a:r>
            <a:r>
              <a:rPr lang="en-GB" sz="2400" dirty="0" err="1" smtClean="0">
                <a:solidFill>
                  <a:srgbClr val="2D2D2D"/>
                </a:solidFill>
                <a:latin typeface="Verdana" panose="020B0604030504040204" pitchFamily="34" charset="0"/>
              </a:rPr>
              <a:t>szelet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teljes</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kiörlésű</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kenyér</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szeletet</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kellene</a:t>
            </a:r>
            <a:r>
              <a:rPr lang="en-GB" sz="2400" dirty="0" smtClean="0">
                <a:solidFill>
                  <a:srgbClr val="2D2D2D"/>
                </a:solidFill>
                <a:latin typeface="Verdana" panose="020B0604030504040204" pitchFamily="34" charset="0"/>
              </a:rPr>
              <a:t> </a:t>
            </a:r>
            <a:r>
              <a:rPr lang="en-GB" sz="2400" dirty="0" err="1" smtClean="0">
                <a:solidFill>
                  <a:srgbClr val="2D2D2D"/>
                </a:solidFill>
                <a:latin typeface="Verdana" panose="020B0604030504040204" pitchFamily="34" charset="0"/>
              </a:rPr>
              <a:t>fogyasztani</a:t>
            </a:r>
            <a:r>
              <a:rPr lang="en-GB" sz="2400" dirty="0" smtClean="0">
                <a:solidFill>
                  <a:srgbClr val="2D2D2D"/>
                </a:solidFill>
                <a:latin typeface="Verdana" panose="020B0604030504040204" pitchFamily="34" charset="0"/>
              </a:rPr>
              <a:t>!?</a:t>
            </a:r>
            <a:endParaRPr lang="en-GB" sz="2400" dirty="0">
              <a:solidFill>
                <a:srgbClr val="2D2D2D"/>
              </a:solidFill>
              <a:latin typeface="Verdana" panose="020B0604030504040204" pitchFamily="34" charset="0"/>
            </a:endParaRPr>
          </a:p>
        </p:txBody>
      </p:sp>
      <p:sp>
        <p:nvSpPr>
          <p:cNvPr id="4" name="Téglalap 3"/>
          <p:cNvSpPr/>
          <p:nvPr/>
        </p:nvSpPr>
        <p:spPr>
          <a:xfrm>
            <a:off x="1771456" y="332274"/>
            <a:ext cx="8818440"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105" y="2473525"/>
            <a:ext cx="4197902" cy="4384475"/>
          </a:xfrm>
          <a:prstGeom prst="rect">
            <a:avLst/>
          </a:prstGeom>
        </p:spPr>
      </p:pic>
    </p:spTree>
    <p:extLst>
      <p:ext uri="{BB962C8B-B14F-4D97-AF65-F5344CB8AC3E}">
        <p14:creationId xmlns:p14="http://schemas.microsoft.com/office/powerpoint/2010/main" val="378923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962650" y="6491288"/>
            <a:ext cx="4705350" cy="366712"/>
          </a:xfrm>
          <a:prstGeom prst="rect">
            <a:avLst/>
          </a:prstGeom>
          <a:noFill/>
          <a:ln w="9525">
            <a:noFill/>
            <a:miter lim="800000"/>
            <a:headEnd/>
            <a:tailEnd/>
          </a:ln>
        </p:spPr>
        <p:txBody>
          <a:bodyPr wrap="none" anchor="ctr">
            <a:spAutoFit/>
          </a:bodyPr>
          <a:lstStyle/>
          <a:p>
            <a:r>
              <a:rPr lang="en-GB">
                <a:solidFill>
                  <a:prstClr val="black"/>
                </a:solidFill>
              </a:rPr>
              <a:t>The Vitruvian Man, Leonardo da Vinci, 1492 </a:t>
            </a:r>
          </a:p>
        </p:txBody>
      </p:sp>
      <p:sp>
        <p:nvSpPr>
          <p:cNvPr id="21507" name="Text Box 3"/>
          <p:cNvSpPr txBox="1">
            <a:spLocks noChangeArrowheads="1"/>
          </p:cNvSpPr>
          <p:nvPr/>
        </p:nvSpPr>
        <p:spPr bwMode="auto">
          <a:xfrm>
            <a:off x="5375275" y="441325"/>
            <a:ext cx="1035050" cy="641350"/>
          </a:xfrm>
          <a:prstGeom prst="rect">
            <a:avLst/>
          </a:prstGeom>
          <a:solidFill>
            <a:srgbClr val="00FF00"/>
          </a:solidFill>
          <a:ln w="9525">
            <a:noFill/>
            <a:miter lim="800000"/>
            <a:headEnd/>
            <a:tailEnd/>
          </a:ln>
        </p:spPr>
        <p:txBody>
          <a:bodyPr wrap="none">
            <a:spAutoFit/>
          </a:bodyPr>
          <a:lstStyle/>
          <a:p>
            <a:pPr algn="ctr"/>
            <a:r>
              <a:rPr lang="hu-HU" b="1" dirty="0">
                <a:solidFill>
                  <a:prstClr val="black"/>
                </a:solidFill>
              </a:rPr>
              <a:t>Gének</a:t>
            </a:r>
          </a:p>
          <a:p>
            <a:pPr algn="ctr"/>
            <a:r>
              <a:rPr lang="hu-HU" dirty="0">
                <a:solidFill>
                  <a:prstClr val="black"/>
                </a:solidFill>
              </a:rPr>
              <a:t>(25.000)</a:t>
            </a:r>
          </a:p>
        </p:txBody>
      </p:sp>
      <p:sp>
        <p:nvSpPr>
          <p:cNvPr id="21508" name="Text Box 4"/>
          <p:cNvSpPr txBox="1">
            <a:spLocks noChangeArrowheads="1"/>
          </p:cNvSpPr>
          <p:nvPr/>
        </p:nvSpPr>
        <p:spPr bwMode="auto">
          <a:xfrm>
            <a:off x="8613775" y="1557338"/>
            <a:ext cx="1911350" cy="641350"/>
          </a:xfrm>
          <a:prstGeom prst="rect">
            <a:avLst/>
          </a:prstGeom>
          <a:solidFill>
            <a:srgbClr val="00FF00"/>
          </a:solidFill>
          <a:ln w="9525">
            <a:noFill/>
            <a:miter lim="800000"/>
            <a:headEnd/>
            <a:tailEnd/>
          </a:ln>
        </p:spPr>
        <p:txBody>
          <a:bodyPr wrap="none">
            <a:spAutoFit/>
          </a:bodyPr>
          <a:lstStyle/>
          <a:p>
            <a:pPr algn="ctr"/>
            <a:r>
              <a:rPr lang="hu-HU" b="1" dirty="0">
                <a:solidFill>
                  <a:prstClr val="black"/>
                </a:solidFill>
              </a:rPr>
              <a:t>Transzkriptom </a:t>
            </a:r>
          </a:p>
          <a:p>
            <a:pPr algn="ctr"/>
            <a:r>
              <a:rPr lang="hu-HU" dirty="0">
                <a:solidFill>
                  <a:prstClr val="black"/>
                </a:solidFill>
              </a:rPr>
              <a:t>(100.000 mRNS)</a:t>
            </a:r>
          </a:p>
        </p:txBody>
      </p:sp>
      <p:sp>
        <p:nvSpPr>
          <p:cNvPr id="21509" name="Text Box 5"/>
          <p:cNvSpPr txBox="1">
            <a:spLocks noChangeArrowheads="1"/>
          </p:cNvSpPr>
          <p:nvPr/>
        </p:nvSpPr>
        <p:spPr bwMode="auto">
          <a:xfrm>
            <a:off x="8167702" y="4287848"/>
            <a:ext cx="2165350" cy="641350"/>
          </a:xfrm>
          <a:prstGeom prst="rect">
            <a:avLst/>
          </a:prstGeom>
          <a:solidFill>
            <a:srgbClr val="00FF00"/>
          </a:solidFill>
          <a:ln w="9525">
            <a:noFill/>
            <a:miter lim="800000"/>
            <a:headEnd/>
            <a:tailEnd/>
          </a:ln>
        </p:spPr>
        <p:txBody>
          <a:bodyPr wrap="none">
            <a:spAutoFit/>
          </a:bodyPr>
          <a:lstStyle/>
          <a:p>
            <a:pPr algn="ctr"/>
            <a:r>
              <a:rPr lang="hu-HU" b="1" dirty="0" err="1">
                <a:solidFill>
                  <a:prstClr val="black"/>
                </a:solidFill>
              </a:rPr>
              <a:t>Proteom</a:t>
            </a:r>
            <a:r>
              <a:rPr lang="hu-HU" b="1" dirty="0">
                <a:solidFill>
                  <a:prstClr val="black"/>
                </a:solidFill>
              </a:rPr>
              <a:t> </a:t>
            </a:r>
          </a:p>
          <a:p>
            <a:pPr algn="ctr"/>
            <a:r>
              <a:rPr lang="hu-HU" dirty="0">
                <a:solidFill>
                  <a:prstClr val="black"/>
                </a:solidFill>
              </a:rPr>
              <a:t>(1.000.000 fehérje)</a:t>
            </a:r>
          </a:p>
        </p:txBody>
      </p:sp>
      <p:sp>
        <p:nvSpPr>
          <p:cNvPr id="21510" name="Text Box 6"/>
          <p:cNvSpPr txBox="1">
            <a:spLocks noChangeArrowheads="1"/>
          </p:cNvSpPr>
          <p:nvPr/>
        </p:nvSpPr>
        <p:spPr bwMode="auto">
          <a:xfrm>
            <a:off x="4967296" y="6216675"/>
            <a:ext cx="2249334" cy="646331"/>
          </a:xfrm>
          <a:prstGeom prst="rect">
            <a:avLst/>
          </a:prstGeom>
          <a:solidFill>
            <a:srgbClr val="00FF00"/>
          </a:solidFill>
          <a:ln w="9525">
            <a:noFill/>
            <a:miter lim="800000"/>
            <a:headEnd/>
            <a:tailEnd/>
          </a:ln>
        </p:spPr>
        <p:txBody>
          <a:bodyPr wrap="none">
            <a:spAutoFit/>
          </a:bodyPr>
          <a:lstStyle/>
          <a:p>
            <a:pPr algn="ctr"/>
            <a:r>
              <a:rPr lang="hu-HU" b="1" dirty="0">
                <a:solidFill>
                  <a:prstClr val="black"/>
                </a:solidFill>
              </a:rPr>
              <a:t>Metabolitok </a:t>
            </a:r>
          </a:p>
          <a:p>
            <a:pPr algn="ctr"/>
            <a:r>
              <a:rPr lang="hu-HU" dirty="0">
                <a:solidFill>
                  <a:prstClr val="black"/>
                </a:solidFill>
              </a:rPr>
              <a:t>(2.500 kis molekula)</a:t>
            </a:r>
          </a:p>
        </p:txBody>
      </p:sp>
      <p:sp>
        <p:nvSpPr>
          <p:cNvPr id="21511" name="Text Box 7"/>
          <p:cNvSpPr txBox="1">
            <a:spLocks noChangeArrowheads="1"/>
          </p:cNvSpPr>
          <p:nvPr/>
        </p:nvSpPr>
        <p:spPr bwMode="auto">
          <a:xfrm>
            <a:off x="1603376" y="1520826"/>
            <a:ext cx="2569935" cy="1200329"/>
          </a:xfrm>
          <a:prstGeom prst="rect">
            <a:avLst/>
          </a:prstGeom>
          <a:solidFill>
            <a:srgbClr val="00FF00"/>
          </a:solidFill>
          <a:ln w="9525">
            <a:noFill/>
            <a:miter lim="800000"/>
            <a:headEnd/>
            <a:tailEnd/>
          </a:ln>
        </p:spPr>
        <p:txBody>
          <a:bodyPr wrap="none">
            <a:spAutoFit/>
          </a:bodyPr>
          <a:lstStyle/>
          <a:p>
            <a:pPr algn="ctr"/>
            <a:r>
              <a:rPr lang="hu-HU" b="1" dirty="0">
                <a:solidFill>
                  <a:prstClr val="black"/>
                </a:solidFill>
              </a:rPr>
              <a:t>Cukrok</a:t>
            </a:r>
          </a:p>
          <a:p>
            <a:pPr algn="ctr"/>
            <a:r>
              <a:rPr lang="hu-HU" b="1" dirty="0">
                <a:solidFill>
                  <a:prstClr val="black"/>
                </a:solidFill>
              </a:rPr>
              <a:t>Zsírok</a:t>
            </a:r>
          </a:p>
          <a:p>
            <a:pPr algn="ctr"/>
            <a:r>
              <a:rPr lang="hu-HU" b="1" dirty="0">
                <a:solidFill>
                  <a:prstClr val="black"/>
                </a:solidFill>
              </a:rPr>
              <a:t>Bioaktív hatóanyagok</a:t>
            </a:r>
          </a:p>
          <a:p>
            <a:pPr algn="ctr"/>
            <a:r>
              <a:rPr lang="hu-HU" b="1" dirty="0">
                <a:solidFill>
                  <a:prstClr val="black"/>
                </a:solidFill>
              </a:rPr>
              <a:t>Makromolekulák </a:t>
            </a:r>
          </a:p>
        </p:txBody>
      </p:sp>
      <p:sp>
        <p:nvSpPr>
          <p:cNvPr id="21512" name="Rectangle 8"/>
          <p:cNvSpPr>
            <a:spLocks noChangeArrowheads="1"/>
          </p:cNvSpPr>
          <p:nvPr/>
        </p:nvSpPr>
        <p:spPr bwMode="auto">
          <a:xfrm>
            <a:off x="4295776" y="3465514"/>
            <a:ext cx="3636963" cy="954087"/>
          </a:xfrm>
          <a:prstGeom prst="rect">
            <a:avLst/>
          </a:prstGeom>
          <a:solidFill>
            <a:srgbClr val="FFFF00">
              <a:alpha val="94901"/>
            </a:srgbClr>
          </a:solidFill>
          <a:ln w="9525">
            <a:solidFill>
              <a:schemeClr val="tx1"/>
            </a:solidFill>
            <a:miter lim="800000"/>
            <a:headEnd/>
            <a:tailEnd/>
          </a:ln>
        </p:spPr>
        <p:txBody>
          <a:bodyPr anchor="ctr">
            <a:spAutoFit/>
          </a:bodyPr>
          <a:lstStyle/>
          <a:p>
            <a:pPr algn="ctr"/>
            <a:endParaRPr lang="hu-HU" sz="1200">
              <a:solidFill>
                <a:prstClr val="black"/>
              </a:solidFill>
            </a:endParaRPr>
          </a:p>
          <a:p>
            <a:pPr algn="ctr"/>
            <a:r>
              <a:rPr lang="hu-HU" sz="3200">
                <a:solidFill>
                  <a:prstClr val="black"/>
                </a:solidFill>
              </a:rPr>
              <a:t>tulajdonságok</a:t>
            </a:r>
          </a:p>
          <a:p>
            <a:pPr algn="ctr"/>
            <a:r>
              <a:rPr lang="hu-HU" sz="1200">
                <a:solidFill>
                  <a:prstClr val="black"/>
                </a:solidFill>
              </a:rPr>
              <a:t>                                               </a:t>
            </a:r>
            <a:endParaRPr lang="en-GB" sz="1200">
              <a:solidFill>
                <a:prstClr val="black"/>
              </a:solidFill>
            </a:endParaRPr>
          </a:p>
        </p:txBody>
      </p:sp>
      <p:sp>
        <p:nvSpPr>
          <p:cNvPr id="9" name="Text Box 6"/>
          <p:cNvSpPr txBox="1">
            <a:spLocks noChangeArrowheads="1"/>
          </p:cNvSpPr>
          <p:nvPr/>
        </p:nvSpPr>
        <p:spPr bwMode="auto">
          <a:xfrm>
            <a:off x="1809720" y="4572009"/>
            <a:ext cx="2634054" cy="646331"/>
          </a:xfrm>
          <a:prstGeom prst="rect">
            <a:avLst/>
          </a:prstGeom>
          <a:solidFill>
            <a:srgbClr val="00FF00"/>
          </a:solidFill>
          <a:ln w="9525">
            <a:noFill/>
            <a:miter lim="800000"/>
            <a:headEnd/>
            <a:tailEnd/>
          </a:ln>
        </p:spPr>
        <p:txBody>
          <a:bodyPr wrap="none">
            <a:spAutoFit/>
          </a:bodyPr>
          <a:lstStyle/>
          <a:p>
            <a:pPr algn="ctr"/>
            <a:r>
              <a:rPr lang="hu-HU" b="1" dirty="0" err="1">
                <a:solidFill>
                  <a:prstClr val="black"/>
                </a:solidFill>
              </a:rPr>
              <a:t>Metabiom</a:t>
            </a:r>
            <a:r>
              <a:rPr lang="hu-HU" b="1" dirty="0">
                <a:solidFill>
                  <a:prstClr val="black"/>
                </a:solidFill>
              </a:rPr>
              <a:t> </a:t>
            </a:r>
          </a:p>
          <a:p>
            <a:pPr algn="ctr"/>
            <a:r>
              <a:rPr lang="hu-HU" dirty="0">
                <a:solidFill>
                  <a:prstClr val="black"/>
                </a:solidFill>
              </a:rPr>
              <a:t>(baktérium közösségek)</a:t>
            </a:r>
          </a:p>
        </p:txBody>
      </p:sp>
    </p:spTree>
    <p:extLst>
      <p:ext uri="{BB962C8B-B14F-4D97-AF65-F5344CB8AC3E}">
        <p14:creationId xmlns:p14="http://schemas.microsoft.com/office/powerpoint/2010/main" val="532086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Mi az élelmi rost?</a:t>
            </a:r>
            <a:endParaRPr lang="hu-HU" dirty="0"/>
          </a:p>
        </p:txBody>
      </p:sp>
      <p:sp>
        <p:nvSpPr>
          <p:cNvPr id="3" name="Tartalom helye 2"/>
          <p:cNvSpPr>
            <a:spLocks noGrp="1"/>
          </p:cNvSpPr>
          <p:nvPr>
            <p:ph idx="1"/>
          </p:nvPr>
        </p:nvSpPr>
        <p:spPr/>
        <p:txBody>
          <a:bodyPr/>
          <a:lstStyle/>
          <a:p>
            <a:r>
              <a:rPr lang="hu-HU" dirty="0" smtClean="0"/>
              <a:t>Az élelmi rost megnevezés alatt mindazokat az állati és növényi eredetű rostokat értjük, amelyek az emésztőenzimek lebontó tevékenységének ellenállnak.</a:t>
            </a:r>
          </a:p>
          <a:p>
            <a:endParaRPr lang="hu-HU" dirty="0" smtClean="0"/>
          </a:p>
          <a:p>
            <a:r>
              <a:rPr lang="hu-HU" dirty="0" smtClean="0"/>
              <a:t>Szénhidrátokkal rokon vagy abból származó vegyületek.</a:t>
            </a:r>
          </a:p>
          <a:p>
            <a:endParaRPr lang="hu-HU" dirty="0" smtClean="0"/>
          </a:p>
          <a:p>
            <a:r>
              <a:rPr lang="hu-HU" dirty="0" err="1" smtClean="0"/>
              <a:t>Pl</a:t>
            </a:r>
            <a:r>
              <a:rPr lang="hu-HU" dirty="0" smtClean="0"/>
              <a:t>: </a:t>
            </a:r>
            <a:r>
              <a:rPr lang="hu-HU" dirty="0" err="1" smtClean="0"/>
              <a:t>xilánok</a:t>
            </a:r>
            <a:r>
              <a:rPr lang="hu-HU" dirty="0" smtClean="0"/>
              <a:t>, cellulózok, hemicellulózok, pektinek, lignin, kutin, </a:t>
            </a:r>
            <a:r>
              <a:rPr lang="hu-HU" dirty="0" err="1" smtClean="0"/>
              <a:t>szuberin</a:t>
            </a:r>
            <a:endParaRPr lang="hu-HU" dirty="0"/>
          </a:p>
        </p:txBody>
      </p:sp>
    </p:spTree>
    <p:extLst>
      <p:ext uri="{BB962C8B-B14F-4D97-AF65-F5344CB8AC3E}">
        <p14:creationId xmlns:p14="http://schemas.microsoft.com/office/powerpoint/2010/main" val="3687388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7" name="Cím 6"/>
          <p:cNvSpPr>
            <a:spLocks noGrp="1"/>
          </p:cNvSpPr>
          <p:nvPr>
            <p:ph type="title"/>
          </p:nvPr>
        </p:nvSpPr>
        <p:spPr/>
        <p:txBody>
          <a:bodyPr/>
          <a:lstStyle/>
          <a:p>
            <a:pPr algn="ctr"/>
            <a:r>
              <a:rPr lang="hu-HU" dirty="0" smtClean="0"/>
              <a:t>Források</a:t>
            </a:r>
            <a:endParaRPr lang="hu-HU" dirty="0"/>
          </a:p>
        </p:txBody>
      </p:sp>
      <p:sp>
        <p:nvSpPr>
          <p:cNvPr id="8" name="Tartalom helye 7"/>
          <p:cNvSpPr>
            <a:spLocks noGrp="1"/>
          </p:cNvSpPr>
          <p:nvPr>
            <p:ph sz="half" idx="1"/>
          </p:nvPr>
        </p:nvSpPr>
        <p:spPr>
          <a:xfrm>
            <a:off x="838200" y="1825625"/>
            <a:ext cx="4388893" cy="4351338"/>
          </a:xfrm>
        </p:spPr>
        <p:txBody>
          <a:bodyPr/>
          <a:lstStyle/>
          <a:p>
            <a:r>
              <a:rPr lang="hu-HU" dirty="0" smtClean="0"/>
              <a:t>Zöldségfélék</a:t>
            </a:r>
          </a:p>
          <a:p>
            <a:r>
              <a:rPr lang="hu-HU" dirty="0" smtClean="0"/>
              <a:t>Gyümölcsök</a:t>
            </a:r>
          </a:p>
          <a:p>
            <a:r>
              <a:rPr lang="hu-HU" dirty="0" smtClean="0"/>
              <a:t>Olajos magvak</a:t>
            </a:r>
          </a:p>
          <a:p>
            <a:r>
              <a:rPr lang="hu-HU" dirty="0" smtClean="0"/>
              <a:t>Korpák, teljes kiőrlésű lisztek</a:t>
            </a:r>
            <a:endParaRPr lang="hu-HU" dirty="0"/>
          </a:p>
        </p:txBody>
      </p:sp>
      <p:pic>
        <p:nvPicPr>
          <p:cNvPr id="10" name="Tartalom helye 9"/>
          <p:cNvPicPr>
            <a:picLocks noGrp="1" noChangeAspect="1"/>
          </p:cNvPicPr>
          <p:nvPr>
            <p:ph sz="half" idx="2"/>
          </p:nvPr>
        </p:nvPicPr>
        <p:blipFill>
          <a:blip r:embed="rId3"/>
          <a:stretch>
            <a:fillRect/>
          </a:stretch>
        </p:blipFill>
        <p:spPr>
          <a:xfrm>
            <a:off x="4598694" y="1825625"/>
            <a:ext cx="7101208" cy="3425383"/>
          </a:xfrm>
          <a:prstGeom prst="rect">
            <a:avLst/>
          </a:prstGeom>
        </p:spPr>
      </p:pic>
    </p:spTree>
    <p:extLst>
      <p:ext uri="{BB962C8B-B14F-4D97-AF65-F5344CB8AC3E}">
        <p14:creationId xmlns:p14="http://schemas.microsoft.com/office/powerpoint/2010/main" val="24795584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ctr"/>
            <a:r>
              <a:rPr lang="hu-HU" dirty="0" smtClean="0"/>
              <a:t>Rostfogyasztás kedvező hatásai</a:t>
            </a:r>
            <a:endParaRPr lang="hu-HU" dirty="0"/>
          </a:p>
        </p:txBody>
      </p:sp>
      <p:sp>
        <p:nvSpPr>
          <p:cNvPr id="3" name="Tartalom helye 2"/>
          <p:cNvSpPr>
            <a:spLocks noGrp="1"/>
          </p:cNvSpPr>
          <p:nvPr>
            <p:ph idx="1"/>
          </p:nvPr>
        </p:nvSpPr>
        <p:spPr/>
        <p:txBody>
          <a:bodyPr>
            <a:normAutofit fontScale="85000" lnSpcReduction="10000"/>
          </a:bodyPr>
          <a:lstStyle/>
          <a:p>
            <a:r>
              <a:rPr lang="hu-HU" dirty="0" smtClean="0"/>
              <a:t>Szerepet játszik a glukóz felszívódásában</a:t>
            </a:r>
          </a:p>
          <a:p>
            <a:r>
              <a:rPr lang="hu-HU" dirty="0" smtClean="0"/>
              <a:t>Vércukorszintet nem emeli meg (cukorbetegség megelőzése)</a:t>
            </a:r>
          </a:p>
          <a:p>
            <a:r>
              <a:rPr lang="hu-HU" dirty="0" smtClean="0"/>
              <a:t>Gyorsítja a lebontó folyamatokat</a:t>
            </a:r>
          </a:p>
          <a:p>
            <a:r>
              <a:rPr lang="hu-HU" dirty="0" smtClean="0"/>
              <a:t>Lassítja a gyomor ürülését</a:t>
            </a:r>
          </a:p>
          <a:p>
            <a:r>
              <a:rPr lang="hu-HU" dirty="0" smtClean="0"/>
              <a:t>Teltségérzetet okoz, csökkenti az éhségérzetet (elhízás ellen)</a:t>
            </a:r>
          </a:p>
          <a:p>
            <a:r>
              <a:rPr lang="hu-HU" dirty="0" smtClean="0"/>
              <a:t>Intenzívebb bélmozgást hoz létre</a:t>
            </a:r>
          </a:p>
          <a:p>
            <a:r>
              <a:rPr lang="hu-HU" dirty="0" smtClean="0"/>
              <a:t>Mérgező hatású anyagok felszívódásának, lerakódásának lehetősége csökken</a:t>
            </a:r>
          </a:p>
          <a:p>
            <a:r>
              <a:rPr lang="hu-HU" dirty="0" smtClean="0"/>
              <a:t>Vastagbél-, és végbéldaganatok kialakulásának esélyét csökkenti</a:t>
            </a:r>
          </a:p>
          <a:p>
            <a:r>
              <a:rPr lang="hu-HU" dirty="0" smtClean="0"/>
              <a:t>Elősegíti a baktériumflóra szaporodását</a:t>
            </a:r>
            <a:endParaRPr lang="hu-HU" dirty="0"/>
          </a:p>
        </p:txBody>
      </p:sp>
    </p:spTree>
    <p:extLst>
      <p:ext uri="{BB962C8B-B14F-4D97-AF65-F5344CB8AC3E}">
        <p14:creationId xmlns:p14="http://schemas.microsoft.com/office/powerpoint/2010/main" val="3989722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46005" y="202478"/>
            <a:ext cx="8042693" cy="876821"/>
          </a:xfrm>
        </p:spPr>
        <p:txBody>
          <a:bodyPr/>
          <a:lstStyle/>
          <a:p>
            <a:pPr algn="ctr"/>
            <a:r>
              <a:rPr lang="hu-HU" sz="3600" b="1" dirty="0" smtClean="0">
                <a:latin typeface="Arial Rounded MT Bold" panose="020F0704030504030204" pitchFamily="34" charset="0"/>
              </a:rPr>
              <a:t>Élelmiszerdúsítás</a:t>
            </a:r>
            <a:r>
              <a:rPr lang="en-GB" sz="3600" b="1" dirty="0" smtClean="0">
                <a:latin typeface="Arial Rounded MT Bold" panose="020F0704030504030204" pitchFamily="34" charset="0"/>
              </a:rPr>
              <a:t> </a:t>
            </a:r>
            <a:r>
              <a:rPr lang="en-GB" sz="3600" b="1" dirty="0" err="1" smtClean="0">
                <a:latin typeface="Arial Rounded MT Bold" panose="020F0704030504030204" pitchFamily="34" charset="0"/>
              </a:rPr>
              <a:t>rostokkal</a:t>
            </a:r>
            <a:endParaRPr lang="hu-HU" sz="3600" b="1" dirty="0">
              <a:latin typeface="Arial Rounded MT Bold" panose="020F0704030504030204" pitchFamily="34" charset="0"/>
            </a:endParaRPr>
          </a:p>
        </p:txBody>
      </p:sp>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63" y="2454944"/>
            <a:ext cx="1417702" cy="2130427"/>
          </a:xfrm>
          <a:prstGeom prst="rect">
            <a:avLst/>
          </a:prstGeom>
        </p:spPr>
      </p:pic>
      <p:pic>
        <p:nvPicPr>
          <p:cNvPr id="5" name="Kép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63" y="4746060"/>
            <a:ext cx="1552815" cy="1975592"/>
          </a:xfrm>
          <a:prstGeom prst="rect">
            <a:avLst/>
          </a:prstGeom>
        </p:spPr>
      </p:pic>
      <p:sp>
        <p:nvSpPr>
          <p:cNvPr id="3" name="Tartalom helye 2"/>
          <p:cNvSpPr>
            <a:spLocks noGrp="1"/>
          </p:cNvSpPr>
          <p:nvPr>
            <p:ph idx="1"/>
          </p:nvPr>
        </p:nvSpPr>
        <p:spPr>
          <a:xfrm>
            <a:off x="2010178" y="1241946"/>
            <a:ext cx="7198217" cy="4798539"/>
          </a:xfrm>
        </p:spPr>
        <p:txBody>
          <a:bodyPr>
            <a:noAutofit/>
          </a:bodyPr>
          <a:lstStyle/>
          <a:p>
            <a:pPr algn="just"/>
            <a:r>
              <a:rPr lang="hu-HU" sz="2000" b="1" dirty="0" smtClean="0"/>
              <a:t>Teljes kiőrlésű lisztekből készült élelmiszerek nem elég népszerűek (íz, állag</a:t>
            </a:r>
            <a:r>
              <a:rPr lang="en-GB" sz="2000" b="1" dirty="0" smtClean="0"/>
              <a:t>, </a:t>
            </a:r>
            <a:r>
              <a:rPr lang="en-GB" sz="2000" b="1" dirty="0" err="1" smtClean="0"/>
              <a:t>toxinok</a:t>
            </a:r>
            <a:r>
              <a:rPr lang="hu-HU" sz="2000" b="1" dirty="0" smtClean="0"/>
              <a:t>)</a:t>
            </a:r>
            <a:r>
              <a:rPr lang="en-GB" sz="2000" b="1" dirty="0" smtClean="0"/>
              <a:t>.</a:t>
            </a:r>
            <a:endParaRPr lang="hu-HU" sz="2000" b="1" dirty="0" smtClean="0"/>
          </a:p>
          <a:p>
            <a:pPr marL="0" indent="0">
              <a:buNone/>
            </a:pPr>
            <a:endParaRPr lang="en-GB" sz="2000" dirty="0" smtClean="0"/>
          </a:p>
          <a:p>
            <a:pPr marL="0" indent="0">
              <a:buNone/>
            </a:pPr>
            <a:endParaRPr lang="en-GB" sz="2000" dirty="0" smtClean="0"/>
          </a:p>
          <a:p>
            <a:r>
              <a:rPr lang="hu-HU" sz="2000" b="1" dirty="0" smtClean="0"/>
              <a:t>Amaránt rost: </a:t>
            </a:r>
            <a:r>
              <a:rPr lang="hu-HU" sz="2000" dirty="0" smtClean="0"/>
              <a:t>Az amaránt-fehérje különösen gazdag </a:t>
            </a:r>
            <a:r>
              <a:rPr lang="hu-HU" sz="2000" dirty="0" err="1" smtClean="0"/>
              <a:t>lizinben</a:t>
            </a:r>
            <a:r>
              <a:rPr lang="hu-HU" sz="2000" dirty="0" smtClean="0"/>
              <a:t>, amely összetevő a gabonafélékből hiányzik -&gt; amaránt- és a búza</a:t>
            </a:r>
            <a:r>
              <a:rPr lang="en-GB" sz="2000" dirty="0" smtClean="0"/>
              <a:t> </a:t>
            </a:r>
            <a:r>
              <a:rPr lang="hu-HU" sz="2000" dirty="0" smtClean="0"/>
              <a:t>lisztkeverékében viszont a fehérje összetétel majdnem ideális</a:t>
            </a:r>
            <a:r>
              <a:rPr lang="en-GB" sz="2000" dirty="0" smtClean="0"/>
              <a:t>.</a:t>
            </a:r>
          </a:p>
          <a:p>
            <a:pPr marL="0" indent="0">
              <a:buNone/>
            </a:pPr>
            <a:endParaRPr lang="en-GB" sz="2000" dirty="0" smtClean="0"/>
          </a:p>
          <a:p>
            <a:pPr marL="0" indent="0">
              <a:buNone/>
            </a:pPr>
            <a:endParaRPr lang="hu-HU" sz="2000" dirty="0" smtClean="0"/>
          </a:p>
          <a:p>
            <a:r>
              <a:rPr lang="hu-HU" sz="2000" b="1" dirty="0" smtClean="0"/>
              <a:t>Cikória </a:t>
            </a:r>
            <a:r>
              <a:rPr lang="en-GB" sz="2000" b="1" dirty="0" err="1" smtClean="0"/>
              <a:t>és</a:t>
            </a:r>
            <a:r>
              <a:rPr lang="en-GB" sz="2000" b="1" dirty="0" smtClean="0"/>
              <a:t> </a:t>
            </a:r>
            <a:r>
              <a:rPr lang="en-GB" sz="2000" b="1" dirty="0" err="1" smtClean="0"/>
              <a:t>csicsóka</a:t>
            </a:r>
            <a:r>
              <a:rPr lang="en-GB" sz="2000" b="1" dirty="0" smtClean="0"/>
              <a:t> </a:t>
            </a:r>
            <a:r>
              <a:rPr lang="hu-HU" sz="2000" b="1" dirty="0" smtClean="0"/>
              <a:t>rost  (</a:t>
            </a:r>
            <a:r>
              <a:rPr lang="hu-HU" sz="2000" b="1" dirty="0" err="1" smtClean="0"/>
              <a:t>inulin</a:t>
            </a:r>
            <a:r>
              <a:rPr lang="hu-HU" sz="2000" b="1" dirty="0" smtClean="0"/>
              <a:t>): </a:t>
            </a:r>
            <a:r>
              <a:rPr lang="hu-HU" sz="2000" dirty="0" smtClean="0"/>
              <a:t>lehetővé teszik a zsír és a cukor mennyiségének csökkentését, az állomány megváltozása nélkül, így csökkentett kalóriatartalmú termék állítható elő. Cukorhelyettesítőként használják. </a:t>
            </a:r>
            <a:r>
              <a:rPr lang="en-GB" sz="2000" dirty="0" smtClean="0"/>
              <a:t>P</a:t>
            </a:r>
            <a:r>
              <a:rPr lang="hu-HU" sz="2000" dirty="0" err="1" smtClean="0"/>
              <a:t>robiotikus</a:t>
            </a:r>
            <a:r>
              <a:rPr lang="hu-HU" sz="2000" dirty="0" smtClean="0"/>
              <a:t> hatása révén érvényesül.</a:t>
            </a:r>
          </a:p>
        </p:txBody>
      </p:sp>
      <p:pic>
        <p:nvPicPr>
          <p:cNvPr id="7" name="Kép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395" y="4724823"/>
            <a:ext cx="2662439" cy="1996829"/>
          </a:xfrm>
          <a:prstGeom prst="rect">
            <a:avLst/>
          </a:prstGeom>
        </p:spPr>
      </p:pic>
      <p:pic>
        <p:nvPicPr>
          <p:cNvPr id="8" name="Kép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3007" y="2557976"/>
            <a:ext cx="2667827" cy="1998372"/>
          </a:xfrm>
          <a:prstGeom prst="rect">
            <a:avLst/>
          </a:prstGeom>
        </p:spPr>
      </p:pic>
      <p:pic>
        <p:nvPicPr>
          <p:cNvPr id="9" name="Kép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440" y="999189"/>
            <a:ext cx="1649181" cy="1097455"/>
          </a:xfrm>
          <a:prstGeom prst="rect">
            <a:avLst/>
          </a:prstGeom>
        </p:spPr>
      </p:pic>
      <p:pic>
        <p:nvPicPr>
          <p:cNvPr id="10" name="Kép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3007" y="921236"/>
            <a:ext cx="2667827" cy="1743075"/>
          </a:xfrm>
          <a:prstGeom prst="rect">
            <a:avLst/>
          </a:prstGeom>
        </p:spPr>
      </p:pic>
    </p:spTree>
    <p:extLst>
      <p:ext uri="{BB962C8B-B14F-4D97-AF65-F5344CB8AC3E}">
        <p14:creationId xmlns:p14="http://schemas.microsoft.com/office/powerpoint/2010/main" val="2223455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450" y="1442435"/>
            <a:ext cx="5903500" cy="5061396"/>
          </a:xfrm>
          <a:prstGeom prst="rect">
            <a:avLst/>
          </a:prstGeom>
        </p:spPr>
      </p:pic>
      <p:sp>
        <p:nvSpPr>
          <p:cNvPr id="5" name="Téglalap 4"/>
          <p:cNvSpPr/>
          <p:nvPr/>
        </p:nvSpPr>
        <p:spPr>
          <a:xfrm>
            <a:off x="1771456" y="332274"/>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
        <p:nvSpPr>
          <p:cNvPr id="6" name="Téglalap 5"/>
          <p:cNvSpPr/>
          <p:nvPr/>
        </p:nvSpPr>
        <p:spPr>
          <a:xfrm>
            <a:off x="6143224" y="2397255"/>
            <a:ext cx="5975796" cy="3785652"/>
          </a:xfrm>
          <a:prstGeom prst="rect">
            <a:avLst/>
          </a:prstGeom>
        </p:spPr>
        <p:txBody>
          <a:bodyPr wrap="square">
            <a:spAutoFit/>
          </a:bodyPr>
          <a:lstStyle/>
          <a:p>
            <a:pPr algn="just"/>
            <a:r>
              <a:rPr lang="hu-HU" sz="2000" b="1" dirty="0" smtClean="0">
                <a:solidFill>
                  <a:srgbClr val="2D2D2D"/>
                </a:solidFill>
                <a:latin typeface="Verdana" panose="020B0604030504040204" pitchFamily="34" charset="0"/>
              </a:rPr>
              <a:t>Fehérje </a:t>
            </a:r>
            <a:r>
              <a:rPr lang="hu-HU" sz="2000" dirty="0" smtClean="0">
                <a:solidFill>
                  <a:srgbClr val="2D2D2D"/>
                </a:solidFill>
                <a:latin typeface="Verdana" panose="020B0604030504040204" pitchFamily="34" charset="0"/>
              </a:rPr>
              <a:t>– 50 feletti egészséges emberek (vese elégtelenség, diabétesz kizárva): </a:t>
            </a:r>
          </a:p>
          <a:p>
            <a:pPr algn="just"/>
            <a:r>
              <a:rPr lang="hu-HU" sz="2000" dirty="0" smtClean="0">
                <a:solidFill>
                  <a:srgbClr val="2D2D2D"/>
                </a:solidFill>
                <a:latin typeface="Verdana" panose="020B0604030504040204" pitchFamily="34" charset="0"/>
              </a:rPr>
              <a:t>napi 1-1,5 g/testsúly kg.</a:t>
            </a:r>
          </a:p>
          <a:p>
            <a:pPr algn="just"/>
            <a:endParaRPr lang="hu-HU" sz="2000" dirty="0" smtClean="0">
              <a:solidFill>
                <a:srgbClr val="2D2D2D"/>
              </a:solidFill>
              <a:latin typeface="Verdana" panose="020B0604030504040204" pitchFamily="34" charset="0"/>
            </a:endParaRPr>
          </a:p>
          <a:p>
            <a:pPr algn="just"/>
            <a:r>
              <a:rPr lang="hu-HU" sz="2000" u="sng" dirty="0" smtClean="0">
                <a:solidFill>
                  <a:srgbClr val="2D2D2D"/>
                </a:solidFill>
                <a:latin typeface="Verdana" panose="020B0604030504040204" pitchFamily="34" charset="0"/>
              </a:rPr>
              <a:t>Átlagos napi fehérje szükséglet</a:t>
            </a:r>
            <a:r>
              <a:rPr lang="hu-HU" sz="2000" dirty="0" smtClean="0">
                <a:solidFill>
                  <a:srgbClr val="2D2D2D"/>
                </a:solidFill>
                <a:latin typeface="Verdana" panose="020B0604030504040204" pitchFamily="34" charset="0"/>
              </a:rPr>
              <a:t>: </a:t>
            </a:r>
            <a:r>
              <a:rPr lang="hu-HU" sz="2000" b="1" dirty="0" smtClean="0">
                <a:solidFill>
                  <a:srgbClr val="2D2D2D"/>
                </a:solidFill>
                <a:latin typeface="Verdana" panose="020B0604030504040204" pitchFamily="34" charset="0"/>
              </a:rPr>
              <a:t>68 – 102g</a:t>
            </a:r>
            <a:r>
              <a:rPr lang="hu-HU" sz="2000" dirty="0" smtClean="0">
                <a:solidFill>
                  <a:srgbClr val="2D2D2D"/>
                </a:solidFill>
                <a:latin typeface="Verdana" panose="020B0604030504040204" pitchFamily="34" charset="0"/>
              </a:rPr>
              <a:t>. </a:t>
            </a:r>
          </a:p>
          <a:p>
            <a:pPr algn="just"/>
            <a:endParaRPr lang="hu-HU" sz="2000" dirty="0" smtClean="0">
              <a:solidFill>
                <a:srgbClr val="2D2D2D"/>
              </a:solidFill>
              <a:latin typeface="Verdana" panose="020B0604030504040204" pitchFamily="34" charset="0"/>
            </a:endParaRPr>
          </a:p>
          <a:p>
            <a:pPr algn="just"/>
            <a:r>
              <a:rPr lang="hu-HU" sz="2000" b="1" dirty="0" smtClean="0">
                <a:solidFill>
                  <a:srgbClr val="2D2D2D"/>
                </a:solidFill>
                <a:latin typeface="Verdana" panose="020B0604030504040204" pitchFamily="34" charset="0"/>
              </a:rPr>
              <a:t>Fontos ezt a mennyiséget lehetőleg egyenlően </a:t>
            </a:r>
            <a:r>
              <a:rPr lang="en-GB" sz="2000" b="1" dirty="0" err="1" smtClean="0">
                <a:solidFill>
                  <a:srgbClr val="2D2D2D"/>
                </a:solidFill>
                <a:latin typeface="Verdana" panose="020B0604030504040204" pitchFamily="34" charset="0"/>
              </a:rPr>
              <a:t>kell</a:t>
            </a:r>
            <a:r>
              <a:rPr lang="en-GB" sz="2000" b="1" dirty="0" smtClean="0">
                <a:solidFill>
                  <a:srgbClr val="2D2D2D"/>
                </a:solidFill>
                <a:latin typeface="Verdana" panose="020B0604030504040204" pitchFamily="34" charset="0"/>
              </a:rPr>
              <a:t> </a:t>
            </a:r>
            <a:r>
              <a:rPr lang="hu-HU" sz="2000" b="1" dirty="0" smtClean="0">
                <a:solidFill>
                  <a:srgbClr val="2D2D2D"/>
                </a:solidFill>
                <a:latin typeface="Verdana" panose="020B0604030504040204" pitchFamily="34" charset="0"/>
              </a:rPr>
              <a:t>megosztani a napi étkezések során. </a:t>
            </a:r>
          </a:p>
          <a:p>
            <a:pPr algn="just"/>
            <a:endParaRPr lang="hu-HU" sz="2000" dirty="0" smtClean="0">
              <a:solidFill>
                <a:srgbClr val="2D2D2D"/>
              </a:solidFill>
              <a:latin typeface="Verdana" panose="020B0604030504040204" pitchFamily="34" charset="0"/>
            </a:endParaRPr>
          </a:p>
          <a:p>
            <a:r>
              <a:rPr lang="hu-HU" sz="2000" dirty="0" smtClean="0">
                <a:solidFill>
                  <a:srgbClr val="2D2D2D"/>
                </a:solidFill>
                <a:latin typeface="Verdana" panose="020B0604030504040204" pitchFamily="34" charset="0"/>
              </a:rPr>
              <a:t>Változatos</a:t>
            </a:r>
            <a:r>
              <a:rPr lang="en-GB" sz="2000" dirty="0" smtClean="0">
                <a:solidFill>
                  <a:srgbClr val="2D2D2D"/>
                </a:solidFill>
                <a:latin typeface="Verdana" panose="020B0604030504040204" pitchFamily="34" charset="0"/>
              </a:rPr>
              <a:t>s</a:t>
            </a:r>
            <a:r>
              <a:rPr lang="hu-HU" sz="2000" dirty="0" smtClean="0">
                <a:solidFill>
                  <a:srgbClr val="2D2D2D"/>
                </a:solidFill>
                <a:latin typeface="Verdana" panose="020B0604030504040204" pitchFamily="34" charset="0"/>
              </a:rPr>
              <a:t>ág és </a:t>
            </a:r>
            <a:r>
              <a:rPr lang="hu-HU" sz="2000" dirty="0" err="1" smtClean="0">
                <a:solidFill>
                  <a:srgbClr val="2D2D2D"/>
                </a:solidFill>
                <a:latin typeface="Verdana" panose="020B0604030504040204" pitchFamily="34" charset="0"/>
              </a:rPr>
              <a:t>bio</a:t>
            </a:r>
            <a:r>
              <a:rPr lang="en-GB" sz="2000" dirty="0" smtClean="0">
                <a:solidFill>
                  <a:srgbClr val="2D2D2D"/>
                </a:solidFill>
                <a:latin typeface="Verdana" panose="020B0604030504040204" pitchFamily="34" charset="0"/>
              </a:rPr>
              <a:t>-</a:t>
            </a:r>
            <a:r>
              <a:rPr lang="hu-HU" sz="2000" dirty="0" smtClean="0">
                <a:solidFill>
                  <a:srgbClr val="2D2D2D"/>
                </a:solidFill>
                <a:latin typeface="Verdana" panose="020B0604030504040204" pitchFamily="34" charset="0"/>
              </a:rPr>
              <a:t>hasznosítás problematikája.</a:t>
            </a:r>
            <a:endParaRPr lang="hu-HU" sz="2000" dirty="0">
              <a:solidFill>
                <a:srgbClr val="2D2D2D"/>
              </a:solidFill>
              <a:effectLst/>
              <a:latin typeface="Verdana" panose="020B0604030504040204" pitchFamily="34" charset="0"/>
            </a:endParaRPr>
          </a:p>
        </p:txBody>
      </p:sp>
    </p:spTree>
    <p:extLst>
      <p:ext uri="{BB962C8B-B14F-4D97-AF65-F5344CB8AC3E}">
        <p14:creationId xmlns:p14="http://schemas.microsoft.com/office/powerpoint/2010/main" val="4217669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59" y="798490"/>
            <a:ext cx="5300025" cy="6858000"/>
          </a:xfrm>
          <a:prstGeom prst="rect">
            <a:avLst/>
          </a:prstGeom>
        </p:spPr>
      </p:pic>
      <p:pic>
        <p:nvPicPr>
          <p:cNvPr id="4" name="Kép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828" y="1308280"/>
            <a:ext cx="5190186" cy="5190186"/>
          </a:xfrm>
          <a:prstGeom prst="rect">
            <a:avLst/>
          </a:prstGeom>
        </p:spPr>
      </p:pic>
      <p:sp>
        <p:nvSpPr>
          <p:cNvPr id="5" name="Szövegdoboz 4"/>
          <p:cNvSpPr txBox="1"/>
          <p:nvPr/>
        </p:nvSpPr>
        <p:spPr>
          <a:xfrm>
            <a:off x="4211391" y="475324"/>
            <a:ext cx="5863208" cy="646331"/>
          </a:xfrm>
          <a:prstGeom prst="rect">
            <a:avLst/>
          </a:prstGeom>
          <a:noFill/>
        </p:spPr>
        <p:txBody>
          <a:bodyPr wrap="none" rtlCol="0">
            <a:spAutoFit/>
          </a:bodyPr>
          <a:lstStyle/>
          <a:p>
            <a:r>
              <a:rPr lang="en-GB" sz="3600" b="1" dirty="0" err="1" smtClean="0"/>
              <a:t>Tejsavó</a:t>
            </a:r>
            <a:r>
              <a:rPr lang="en-GB" sz="3600" b="1" dirty="0" smtClean="0"/>
              <a:t> </a:t>
            </a:r>
            <a:r>
              <a:rPr lang="en-GB" sz="3600" b="1" dirty="0" err="1" smtClean="0"/>
              <a:t>fehérje</a:t>
            </a:r>
            <a:r>
              <a:rPr lang="en-GB" sz="3600" b="1" dirty="0" smtClean="0"/>
              <a:t> </a:t>
            </a:r>
            <a:r>
              <a:rPr lang="en-GB" sz="3600" b="1" dirty="0" err="1" smtClean="0"/>
              <a:t>koncentrátum</a:t>
            </a:r>
            <a:endParaRPr lang="hu-HU" sz="3600" b="1" dirty="0"/>
          </a:p>
        </p:txBody>
      </p:sp>
    </p:spTree>
    <p:extLst>
      <p:ext uri="{BB962C8B-B14F-4D97-AF65-F5344CB8AC3E}">
        <p14:creationId xmlns:p14="http://schemas.microsoft.com/office/powerpoint/2010/main" val="2276660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470" y="545566"/>
            <a:ext cx="6312434" cy="6312434"/>
          </a:xfrm>
          <a:prstGeom prst="rect">
            <a:avLst/>
          </a:prstGeom>
        </p:spPr>
      </p:pic>
      <p:sp>
        <p:nvSpPr>
          <p:cNvPr id="5" name="Téglalap 4"/>
          <p:cNvSpPr/>
          <p:nvPr/>
        </p:nvSpPr>
        <p:spPr>
          <a:xfrm>
            <a:off x="329023" y="127039"/>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28" y="2266681"/>
            <a:ext cx="3108778" cy="3567450"/>
          </a:xfrm>
          <a:prstGeom prst="rect">
            <a:avLst/>
          </a:prstGeom>
        </p:spPr>
      </p:pic>
      <p:sp>
        <p:nvSpPr>
          <p:cNvPr id="4" name="Szövegdoboz 3"/>
          <p:cNvSpPr txBox="1"/>
          <p:nvPr/>
        </p:nvSpPr>
        <p:spPr>
          <a:xfrm>
            <a:off x="1230560" y="1304581"/>
            <a:ext cx="3398687" cy="461665"/>
          </a:xfrm>
          <a:prstGeom prst="rect">
            <a:avLst/>
          </a:prstGeom>
          <a:noFill/>
        </p:spPr>
        <p:txBody>
          <a:bodyPr wrap="none" rtlCol="0">
            <a:spAutoFit/>
          </a:bodyPr>
          <a:lstStyle/>
          <a:p>
            <a:r>
              <a:rPr lang="en-GB" sz="2400" b="1" dirty="0" err="1" smtClean="0"/>
              <a:t>Szénhidrátok</a:t>
            </a:r>
            <a:r>
              <a:rPr lang="en-GB" sz="2400" b="1" dirty="0" smtClean="0"/>
              <a:t> - </a:t>
            </a:r>
            <a:r>
              <a:rPr lang="en-GB" sz="2400" b="1" dirty="0" err="1" smtClean="0"/>
              <a:t>cukrok</a:t>
            </a:r>
            <a:endParaRPr lang="hu-HU" sz="2400" b="1" dirty="0"/>
          </a:p>
        </p:txBody>
      </p:sp>
    </p:spTree>
    <p:extLst>
      <p:ext uri="{BB962C8B-B14F-4D97-AF65-F5344CB8AC3E}">
        <p14:creationId xmlns:p14="http://schemas.microsoft.com/office/powerpoint/2010/main" val="4264490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681303" y="151970"/>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
        <p:nvSpPr>
          <p:cNvPr id="2" name="Szövegdoboz 1"/>
          <p:cNvSpPr txBox="1"/>
          <p:nvPr/>
        </p:nvSpPr>
        <p:spPr>
          <a:xfrm>
            <a:off x="463639" y="917049"/>
            <a:ext cx="1492716" cy="369332"/>
          </a:xfrm>
          <a:prstGeom prst="rect">
            <a:avLst/>
          </a:prstGeom>
          <a:noFill/>
        </p:spPr>
        <p:txBody>
          <a:bodyPr wrap="none" rtlCol="0">
            <a:spAutoFit/>
          </a:bodyPr>
          <a:lstStyle/>
          <a:p>
            <a:r>
              <a:rPr lang="en-GB" dirty="0" err="1" smtClean="0"/>
              <a:t>szénhidrátok</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459" y="917049"/>
            <a:ext cx="9144000" cy="5648325"/>
          </a:xfrm>
          <a:prstGeom prst="rect">
            <a:avLst/>
          </a:prstGeom>
        </p:spPr>
      </p:pic>
    </p:spTree>
    <p:extLst>
      <p:ext uri="{BB962C8B-B14F-4D97-AF65-F5344CB8AC3E}">
        <p14:creationId xmlns:p14="http://schemas.microsoft.com/office/powerpoint/2010/main" val="271798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3000" t="2000" b="-5000"/>
          </a:stretch>
        </a:blipFill>
        <a:effectLst/>
      </p:bgPr>
    </p:bg>
    <p:spTree>
      <p:nvGrpSpPr>
        <p:cNvPr id="1" name=""/>
        <p:cNvGrpSpPr/>
        <p:nvPr/>
      </p:nvGrpSpPr>
      <p:grpSpPr>
        <a:xfrm>
          <a:off x="0" y="0"/>
          <a:ext cx="0" cy="0"/>
          <a:chOff x="0" y="0"/>
          <a:chExt cx="0" cy="0"/>
        </a:xfrm>
      </p:grpSpPr>
      <p:sp>
        <p:nvSpPr>
          <p:cNvPr id="5" name="Téglalap 4"/>
          <p:cNvSpPr/>
          <p:nvPr/>
        </p:nvSpPr>
        <p:spPr>
          <a:xfrm>
            <a:off x="248890" y="390458"/>
            <a:ext cx="3262432" cy="1569660"/>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p>
          <a:p>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t>
            </a:r>
          </a:p>
          <a:p>
            <a:r>
              <a:rPr lang="en-GB" sz="3200" b="1" dirty="0" smtClean="0">
                <a:solidFill>
                  <a:srgbClr val="2D2D2D"/>
                </a:solidFill>
                <a:latin typeface="Verdana" panose="020B0604030504040204" pitchFamily="34" charset="0"/>
              </a:rPr>
              <a:t>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3" name="Kép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6399" y="730829"/>
            <a:ext cx="5679583" cy="6001249"/>
          </a:xfrm>
          <a:prstGeom prst="rect">
            <a:avLst/>
          </a:prstGeom>
        </p:spPr>
      </p:pic>
      <p:sp>
        <p:nvSpPr>
          <p:cNvPr id="2" name="Szövegdoboz 1"/>
          <p:cNvSpPr txBox="1"/>
          <p:nvPr/>
        </p:nvSpPr>
        <p:spPr>
          <a:xfrm>
            <a:off x="6362167" y="919403"/>
            <a:ext cx="2228045" cy="523220"/>
          </a:xfrm>
          <a:prstGeom prst="rect">
            <a:avLst/>
          </a:prstGeom>
          <a:solidFill>
            <a:schemeClr val="bg1"/>
          </a:solidFill>
        </p:spPr>
        <p:txBody>
          <a:bodyPr wrap="square" rtlCol="0">
            <a:spAutoFit/>
          </a:bodyPr>
          <a:lstStyle/>
          <a:p>
            <a:pPr algn="ctr"/>
            <a:r>
              <a:rPr lang="en-GB" sz="2800" b="1" dirty="0" err="1" smtClean="0"/>
              <a:t>zsírsavak</a:t>
            </a:r>
            <a:endParaRPr lang="hu-HU" b="1" dirty="0"/>
          </a:p>
        </p:txBody>
      </p:sp>
      <p:sp>
        <p:nvSpPr>
          <p:cNvPr id="4" name="Szövegdoboz 3"/>
          <p:cNvSpPr txBox="1"/>
          <p:nvPr/>
        </p:nvSpPr>
        <p:spPr>
          <a:xfrm>
            <a:off x="5680085" y="1860320"/>
            <a:ext cx="2146806" cy="369332"/>
          </a:xfrm>
          <a:prstGeom prst="rect">
            <a:avLst/>
          </a:prstGeom>
          <a:solidFill>
            <a:schemeClr val="bg1"/>
          </a:solidFill>
        </p:spPr>
        <p:txBody>
          <a:bodyPr wrap="none" rtlCol="0">
            <a:spAutoFit/>
          </a:bodyPr>
          <a:lstStyle/>
          <a:p>
            <a:r>
              <a:rPr lang="en-GB" dirty="0" err="1" smtClean="0">
                <a:solidFill>
                  <a:srgbClr val="FF0000"/>
                </a:solidFill>
              </a:rPr>
              <a:t>Telítetlen</a:t>
            </a:r>
            <a:r>
              <a:rPr lang="en-GB" dirty="0" smtClean="0">
                <a:solidFill>
                  <a:srgbClr val="FF0000"/>
                </a:solidFill>
              </a:rPr>
              <a:t> </a:t>
            </a:r>
            <a:r>
              <a:rPr lang="en-GB" dirty="0" err="1" smtClean="0">
                <a:solidFill>
                  <a:srgbClr val="FF0000"/>
                </a:solidFill>
              </a:rPr>
              <a:t>zsírsavak</a:t>
            </a:r>
            <a:endParaRPr lang="hu-HU" dirty="0">
              <a:solidFill>
                <a:srgbClr val="FF0000"/>
              </a:solidFill>
            </a:endParaRPr>
          </a:p>
        </p:txBody>
      </p:sp>
      <p:sp>
        <p:nvSpPr>
          <p:cNvPr id="6" name="Szövegdoboz 5"/>
          <p:cNvSpPr txBox="1"/>
          <p:nvPr/>
        </p:nvSpPr>
        <p:spPr>
          <a:xfrm>
            <a:off x="9033048" y="1900559"/>
            <a:ext cx="1102629" cy="369332"/>
          </a:xfrm>
          <a:prstGeom prst="rect">
            <a:avLst/>
          </a:prstGeom>
          <a:solidFill>
            <a:schemeClr val="bg1"/>
          </a:solidFill>
        </p:spPr>
        <p:txBody>
          <a:bodyPr wrap="square" rtlCol="0">
            <a:spAutoFit/>
          </a:bodyPr>
          <a:lstStyle/>
          <a:p>
            <a:r>
              <a:rPr lang="en-GB" dirty="0" err="1" smtClean="0">
                <a:solidFill>
                  <a:srgbClr val="FF0000"/>
                </a:solidFill>
              </a:rPr>
              <a:t>Telített</a:t>
            </a:r>
            <a:r>
              <a:rPr lang="en-GB" dirty="0" smtClean="0">
                <a:solidFill>
                  <a:srgbClr val="FF0000"/>
                </a:solidFill>
              </a:rPr>
              <a:t> </a:t>
            </a:r>
            <a:endParaRPr lang="hu-HU" dirty="0">
              <a:solidFill>
                <a:srgbClr val="FF0000"/>
              </a:solidFill>
            </a:endParaRPr>
          </a:p>
        </p:txBody>
      </p:sp>
      <p:sp>
        <p:nvSpPr>
          <p:cNvPr id="7" name="Szövegdoboz 6"/>
          <p:cNvSpPr txBox="1"/>
          <p:nvPr/>
        </p:nvSpPr>
        <p:spPr>
          <a:xfrm>
            <a:off x="4739430" y="2756322"/>
            <a:ext cx="1171978" cy="369332"/>
          </a:xfrm>
          <a:prstGeom prst="rect">
            <a:avLst/>
          </a:prstGeom>
          <a:solidFill>
            <a:schemeClr val="bg1"/>
          </a:solidFill>
        </p:spPr>
        <p:txBody>
          <a:bodyPr wrap="square" rtlCol="0">
            <a:spAutoFit/>
          </a:bodyPr>
          <a:lstStyle/>
          <a:p>
            <a:r>
              <a:rPr lang="en-GB" dirty="0" smtClean="0">
                <a:solidFill>
                  <a:srgbClr val="FF0000"/>
                </a:solidFill>
              </a:rPr>
              <a:t>MUFA</a:t>
            </a:r>
            <a:endParaRPr lang="hu-HU" dirty="0">
              <a:solidFill>
                <a:srgbClr val="FF0000"/>
              </a:solidFill>
            </a:endParaRPr>
          </a:p>
        </p:txBody>
      </p:sp>
      <p:sp>
        <p:nvSpPr>
          <p:cNvPr id="8" name="Szövegdoboz 7"/>
          <p:cNvSpPr txBox="1"/>
          <p:nvPr/>
        </p:nvSpPr>
        <p:spPr>
          <a:xfrm>
            <a:off x="6912162" y="2784080"/>
            <a:ext cx="1429883" cy="369332"/>
          </a:xfrm>
          <a:prstGeom prst="rect">
            <a:avLst/>
          </a:prstGeom>
          <a:solidFill>
            <a:schemeClr val="bg1"/>
          </a:solidFill>
        </p:spPr>
        <p:txBody>
          <a:bodyPr wrap="square" rtlCol="0">
            <a:spAutoFit/>
          </a:bodyPr>
          <a:lstStyle/>
          <a:p>
            <a:r>
              <a:rPr lang="en-GB" dirty="0">
                <a:solidFill>
                  <a:srgbClr val="FF0000"/>
                </a:solidFill>
              </a:rPr>
              <a:t>P</a:t>
            </a:r>
            <a:r>
              <a:rPr lang="en-GB" dirty="0" smtClean="0">
                <a:solidFill>
                  <a:srgbClr val="FF0000"/>
                </a:solidFill>
              </a:rPr>
              <a:t>UFA</a:t>
            </a:r>
            <a:endParaRPr lang="hu-HU" dirty="0">
              <a:solidFill>
                <a:srgbClr val="FF0000"/>
              </a:solidFill>
            </a:endParaRPr>
          </a:p>
        </p:txBody>
      </p:sp>
    </p:spTree>
    <p:extLst>
      <p:ext uri="{BB962C8B-B14F-4D97-AF65-F5344CB8AC3E}">
        <p14:creationId xmlns:p14="http://schemas.microsoft.com/office/powerpoint/2010/main" val="3348733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
        <p:nvSpPr>
          <p:cNvPr id="477187" name="Text Box 3"/>
          <p:cNvSpPr txBox="1">
            <a:spLocks noChangeArrowheads="1"/>
          </p:cNvSpPr>
          <p:nvPr/>
        </p:nvSpPr>
        <p:spPr bwMode="auto">
          <a:xfrm>
            <a:off x="8112125" y="2852739"/>
            <a:ext cx="2482850" cy="549275"/>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KÜLÖNLEGES FLAVONOIDOK</a:t>
            </a:r>
          </a:p>
          <a:p>
            <a:pPr>
              <a:spcBef>
                <a:spcPct val="50000"/>
              </a:spcBef>
            </a:pPr>
            <a:r>
              <a:rPr lang="hu-HU" sz="1200" b="1">
                <a:solidFill>
                  <a:srgbClr val="FFFF00"/>
                </a:solidFill>
              </a:rPr>
              <a:t>apigenin, lutein, katechinek</a:t>
            </a:r>
          </a:p>
        </p:txBody>
      </p:sp>
      <p:sp>
        <p:nvSpPr>
          <p:cNvPr id="477188" name="Text Box 4"/>
          <p:cNvSpPr txBox="1">
            <a:spLocks noChangeArrowheads="1"/>
          </p:cNvSpPr>
          <p:nvPr/>
        </p:nvSpPr>
        <p:spPr bwMode="auto">
          <a:xfrm>
            <a:off x="8832850" y="3573464"/>
            <a:ext cx="1727200" cy="549275"/>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Co Q10 </a:t>
            </a:r>
          </a:p>
          <a:p>
            <a:pPr>
              <a:spcBef>
                <a:spcPct val="50000"/>
              </a:spcBef>
            </a:pPr>
            <a:r>
              <a:rPr lang="hu-HU" sz="1200" b="1">
                <a:solidFill>
                  <a:srgbClr val="FFFF00"/>
                </a:solidFill>
              </a:rPr>
              <a:t>Brokkoli, spenót</a:t>
            </a:r>
          </a:p>
        </p:txBody>
      </p:sp>
      <p:grpSp>
        <p:nvGrpSpPr>
          <p:cNvPr id="2" name="Group 5"/>
          <p:cNvGrpSpPr>
            <a:grpSpLocks/>
          </p:cNvGrpSpPr>
          <p:nvPr/>
        </p:nvGrpSpPr>
        <p:grpSpPr bwMode="auto">
          <a:xfrm>
            <a:off x="1631951" y="215900"/>
            <a:ext cx="8785225" cy="6381750"/>
            <a:chOff x="113" y="136"/>
            <a:chExt cx="5534" cy="4020"/>
          </a:xfrm>
        </p:grpSpPr>
        <p:grpSp>
          <p:nvGrpSpPr>
            <p:cNvPr id="3" name="Group 6"/>
            <p:cNvGrpSpPr>
              <a:grpSpLocks/>
            </p:cNvGrpSpPr>
            <p:nvPr/>
          </p:nvGrpSpPr>
          <p:grpSpPr bwMode="auto">
            <a:xfrm>
              <a:off x="1156" y="1026"/>
              <a:ext cx="3038" cy="1814"/>
              <a:chOff x="1429" y="1026"/>
              <a:chExt cx="3038" cy="1814"/>
            </a:xfrm>
          </p:grpSpPr>
          <p:grpSp>
            <p:nvGrpSpPr>
              <p:cNvPr id="4" name="Group 7"/>
              <p:cNvGrpSpPr>
                <a:grpSpLocks/>
              </p:cNvGrpSpPr>
              <p:nvPr/>
            </p:nvGrpSpPr>
            <p:grpSpPr bwMode="auto">
              <a:xfrm>
                <a:off x="1474" y="1026"/>
                <a:ext cx="2948" cy="1814"/>
                <a:chOff x="1156" y="1298"/>
                <a:chExt cx="2857" cy="1633"/>
              </a:xfrm>
            </p:grpSpPr>
            <p:sp>
              <p:nvSpPr>
                <p:cNvPr id="477192" name="Oval 8"/>
                <p:cNvSpPr>
                  <a:spLocks noChangeArrowheads="1"/>
                </p:cNvSpPr>
                <p:nvPr/>
              </p:nvSpPr>
              <p:spPr bwMode="auto">
                <a:xfrm>
                  <a:off x="2290" y="1298"/>
                  <a:ext cx="1723" cy="1587"/>
                </a:xfrm>
                <a:prstGeom prst="ellipse">
                  <a:avLst/>
                </a:prstGeom>
                <a:solidFill>
                  <a:srgbClr val="009900"/>
                </a:solidFill>
                <a:ln w="9525">
                  <a:solidFill>
                    <a:schemeClr val="tx1"/>
                  </a:solidFill>
                  <a:round/>
                  <a:headEnd/>
                  <a:tailEnd/>
                </a:ln>
                <a:effectLst/>
              </p:spPr>
              <p:txBody>
                <a:bodyPr wrap="none" anchor="ctr"/>
                <a:lstStyle/>
                <a:p>
                  <a:endParaRPr lang="en-US">
                    <a:solidFill>
                      <a:prstClr val="black"/>
                    </a:solidFill>
                  </a:endParaRPr>
                </a:p>
              </p:txBody>
            </p:sp>
            <p:sp>
              <p:nvSpPr>
                <p:cNvPr id="477193" name="Oval 9"/>
                <p:cNvSpPr>
                  <a:spLocks noChangeArrowheads="1"/>
                </p:cNvSpPr>
                <p:nvPr/>
              </p:nvSpPr>
              <p:spPr bwMode="auto">
                <a:xfrm>
                  <a:off x="1156" y="1344"/>
                  <a:ext cx="1723" cy="1587"/>
                </a:xfrm>
                <a:prstGeom prst="ellipse">
                  <a:avLst/>
                </a:prstGeom>
                <a:solidFill>
                  <a:srgbClr val="FF0000"/>
                </a:solidFill>
                <a:ln w="9525">
                  <a:solidFill>
                    <a:schemeClr val="tx1"/>
                  </a:solidFill>
                  <a:round/>
                  <a:headEnd/>
                  <a:tailEnd/>
                </a:ln>
                <a:effectLst/>
              </p:spPr>
              <p:txBody>
                <a:bodyPr wrap="none" anchor="ctr"/>
                <a:lstStyle/>
                <a:p>
                  <a:endParaRPr lang="en-US">
                    <a:solidFill>
                      <a:prstClr val="black"/>
                    </a:solidFill>
                  </a:endParaRPr>
                </a:p>
              </p:txBody>
            </p:sp>
          </p:grpSp>
          <p:sp>
            <p:nvSpPr>
              <p:cNvPr id="477194" name="Text Box 10"/>
              <p:cNvSpPr txBox="1">
                <a:spLocks noChangeArrowheads="1"/>
              </p:cNvSpPr>
              <p:nvPr/>
            </p:nvSpPr>
            <p:spPr bwMode="auto">
              <a:xfrm>
                <a:off x="1429" y="1661"/>
                <a:ext cx="1315" cy="231"/>
              </a:xfrm>
              <a:prstGeom prst="rect">
                <a:avLst/>
              </a:prstGeom>
              <a:noFill/>
              <a:ln w="9525">
                <a:noFill/>
                <a:miter lim="800000"/>
                <a:headEnd/>
                <a:tailEnd/>
              </a:ln>
              <a:effectLst/>
            </p:spPr>
            <p:txBody>
              <a:bodyPr>
                <a:spAutoFit/>
              </a:bodyPr>
              <a:lstStyle/>
              <a:p>
                <a:pPr algn="ctr">
                  <a:spcBef>
                    <a:spcPct val="50000"/>
                  </a:spcBef>
                </a:pPr>
                <a:r>
                  <a:rPr lang="hu-HU" b="1">
                    <a:solidFill>
                      <a:prstClr val="black"/>
                    </a:solidFill>
                  </a:rPr>
                  <a:t>   GYÜMÖLCSÖK</a:t>
                </a:r>
              </a:p>
            </p:txBody>
          </p:sp>
          <p:sp>
            <p:nvSpPr>
              <p:cNvPr id="477195" name="Text Box 11"/>
              <p:cNvSpPr txBox="1">
                <a:spLocks noChangeArrowheads="1"/>
              </p:cNvSpPr>
              <p:nvPr/>
            </p:nvSpPr>
            <p:spPr bwMode="auto">
              <a:xfrm>
                <a:off x="3152" y="1661"/>
                <a:ext cx="1315" cy="231"/>
              </a:xfrm>
              <a:prstGeom prst="rect">
                <a:avLst/>
              </a:prstGeom>
              <a:noFill/>
              <a:ln w="9525">
                <a:noFill/>
                <a:miter lim="800000"/>
                <a:headEnd/>
                <a:tailEnd/>
              </a:ln>
              <a:effectLst/>
            </p:spPr>
            <p:txBody>
              <a:bodyPr>
                <a:spAutoFit/>
              </a:bodyPr>
              <a:lstStyle/>
              <a:p>
                <a:pPr algn="ctr">
                  <a:spcBef>
                    <a:spcPct val="50000"/>
                  </a:spcBef>
                </a:pPr>
                <a:r>
                  <a:rPr lang="hu-HU" b="1">
                    <a:solidFill>
                      <a:srgbClr val="FFFF00"/>
                    </a:solidFill>
                  </a:rPr>
                  <a:t>ZÖLDSÉGEK</a:t>
                </a:r>
              </a:p>
            </p:txBody>
          </p:sp>
        </p:grpSp>
        <p:sp>
          <p:nvSpPr>
            <p:cNvPr id="477196" name="Text Box 12"/>
            <p:cNvSpPr txBox="1">
              <a:spLocks noChangeArrowheads="1"/>
            </p:cNvSpPr>
            <p:nvPr/>
          </p:nvSpPr>
          <p:spPr bwMode="auto">
            <a:xfrm>
              <a:off x="884" y="251"/>
              <a:ext cx="1088"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fenolos savak</a:t>
              </a:r>
            </a:p>
          </p:txBody>
        </p:sp>
        <p:sp>
          <p:nvSpPr>
            <p:cNvPr id="477197" name="Text Box 13"/>
            <p:cNvSpPr txBox="1">
              <a:spLocks noChangeArrowheads="1"/>
            </p:cNvSpPr>
            <p:nvPr/>
          </p:nvSpPr>
          <p:spPr bwMode="auto">
            <a:xfrm>
              <a:off x="1791" y="482"/>
              <a:ext cx="1316"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növényi savak</a:t>
              </a:r>
            </a:p>
          </p:txBody>
        </p:sp>
        <p:sp>
          <p:nvSpPr>
            <p:cNvPr id="477198" name="Text Box 14"/>
            <p:cNvSpPr txBox="1">
              <a:spLocks noChangeArrowheads="1"/>
            </p:cNvSpPr>
            <p:nvPr/>
          </p:nvSpPr>
          <p:spPr bwMode="auto">
            <a:xfrm>
              <a:off x="113" y="659"/>
              <a:ext cx="1452"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hidrofil flavonoidok</a:t>
              </a:r>
            </a:p>
          </p:txBody>
        </p:sp>
        <p:sp>
          <p:nvSpPr>
            <p:cNvPr id="477199" name="Text Box 15"/>
            <p:cNvSpPr txBox="1">
              <a:spLocks noChangeArrowheads="1"/>
            </p:cNvSpPr>
            <p:nvPr/>
          </p:nvSpPr>
          <p:spPr bwMode="auto">
            <a:xfrm>
              <a:off x="158" y="1207"/>
              <a:ext cx="1043"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antocianinok</a:t>
              </a:r>
            </a:p>
          </p:txBody>
        </p:sp>
        <p:sp>
          <p:nvSpPr>
            <p:cNvPr id="477200" name="Text Box 16"/>
            <p:cNvSpPr txBox="1">
              <a:spLocks noChangeArrowheads="1"/>
            </p:cNvSpPr>
            <p:nvPr/>
          </p:nvSpPr>
          <p:spPr bwMode="auto">
            <a:xfrm>
              <a:off x="204" y="1842"/>
              <a:ext cx="907"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tanninok</a:t>
              </a:r>
            </a:p>
          </p:txBody>
        </p:sp>
        <p:sp>
          <p:nvSpPr>
            <p:cNvPr id="477201" name="Text Box 17"/>
            <p:cNvSpPr txBox="1">
              <a:spLocks noChangeArrowheads="1"/>
            </p:cNvSpPr>
            <p:nvPr/>
          </p:nvSpPr>
          <p:spPr bwMode="auto">
            <a:xfrm>
              <a:off x="339" y="2296"/>
              <a:ext cx="953"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C-vitamin</a:t>
              </a:r>
            </a:p>
          </p:txBody>
        </p:sp>
        <p:sp>
          <p:nvSpPr>
            <p:cNvPr id="477202" name="Text Box 18"/>
            <p:cNvSpPr txBox="1">
              <a:spLocks noChangeArrowheads="1"/>
            </p:cNvSpPr>
            <p:nvPr/>
          </p:nvSpPr>
          <p:spPr bwMode="auto">
            <a:xfrm>
              <a:off x="476" y="2750"/>
              <a:ext cx="1361"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fólsav</a:t>
              </a:r>
            </a:p>
          </p:txBody>
        </p:sp>
        <p:sp>
          <p:nvSpPr>
            <p:cNvPr id="477203" name="Text Box 19"/>
            <p:cNvSpPr txBox="1">
              <a:spLocks noChangeArrowheads="1"/>
            </p:cNvSpPr>
            <p:nvPr/>
          </p:nvSpPr>
          <p:spPr bwMode="auto">
            <a:xfrm>
              <a:off x="567" y="3158"/>
              <a:ext cx="1542"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terpének</a:t>
              </a:r>
            </a:p>
          </p:txBody>
        </p:sp>
        <p:sp>
          <p:nvSpPr>
            <p:cNvPr id="477204" name="Text Box 20"/>
            <p:cNvSpPr txBox="1">
              <a:spLocks noChangeArrowheads="1"/>
            </p:cNvSpPr>
            <p:nvPr/>
          </p:nvSpPr>
          <p:spPr bwMode="auto">
            <a:xfrm>
              <a:off x="794" y="3566"/>
              <a:ext cx="1451"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speciális rostok</a:t>
              </a:r>
            </a:p>
          </p:txBody>
        </p:sp>
        <p:sp>
          <p:nvSpPr>
            <p:cNvPr id="477205" name="Text Box 21"/>
            <p:cNvSpPr txBox="1">
              <a:spLocks noChangeArrowheads="1"/>
            </p:cNvSpPr>
            <p:nvPr/>
          </p:nvSpPr>
          <p:spPr bwMode="auto">
            <a:xfrm>
              <a:off x="1292" y="3884"/>
              <a:ext cx="1678" cy="173"/>
            </a:xfrm>
            <a:prstGeom prst="rect">
              <a:avLst/>
            </a:prstGeom>
            <a:noFill/>
            <a:ln w="9525">
              <a:noFill/>
              <a:miter lim="800000"/>
              <a:headEnd/>
              <a:tailEnd/>
            </a:ln>
            <a:effectLst/>
          </p:spPr>
          <p:txBody>
            <a:bodyPr>
              <a:spAutoFit/>
            </a:bodyPr>
            <a:lstStyle/>
            <a:p>
              <a:pPr>
                <a:spcBef>
                  <a:spcPct val="50000"/>
                </a:spcBef>
              </a:pPr>
              <a:r>
                <a:rPr lang="hu-HU" sz="1200" b="1">
                  <a:solidFill>
                    <a:prstClr val="white"/>
                  </a:solidFill>
                </a:rPr>
                <a:t>speciális szénhidrátok</a:t>
              </a:r>
            </a:p>
          </p:txBody>
        </p:sp>
        <p:sp>
          <p:nvSpPr>
            <p:cNvPr id="477206" name="Line 22"/>
            <p:cNvSpPr>
              <a:spLocks noChangeShapeType="1"/>
            </p:cNvSpPr>
            <p:nvPr/>
          </p:nvSpPr>
          <p:spPr bwMode="auto">
            <a:xfrm flipH="1" flipV="1">
              <a:off x="2109" y="618"/>
              <a:ext cx="0" cy="453"/>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07" name="Line 23"/>
            <p:cNvSpPr>
              <a:spLocks noChangeShapeType="1"/>
            </p:cNvSpPr>
            <p:nvPr/>
          </p:nvSpPr>
          <p:spPr bwMode="auto">
            <a:xfrm flipH="1" flipV="1">
              <a:off x="1383" y="437"/>
              <a:ext cx="454" cy="680"/>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08" name="Line 24"/>
            <p:cNvSpPr>
              <a:spLocks noChangeShapeType="1"/>
            </p:cNvSpPr>
            <p:nvPr/>
          </p:nvSpPr>
          <p:spPr bwMode="auto">
            <a:xfrm flipH="1" flipV="1">
              <a:off x="930" y="844"/>
              <a:ext cx="680" cy="363"/>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09" name="Line 25"/>
            <p:cNvSpPr>
              <a:spLocks noChangeShapeType="1"/>
            </p:cNvSpPr>
            <p:nvPr/>
          </p:nvSpPr>
          <p:spPr bwMode="auto">
            <a:xfrm flipH="1" flipV="1">
              <a:off x="793" y="1344"/>
              <a:ext cx="499" cy="181"/>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0" name="Line 26"/>
            <p:cNvSpPr>
              <a:spLocks noChangeShapeType="1"/>
            </p:cNvSpPr>
            <p:nvPr/>
          </p:nvSpPr>
          <p:spPr bwMode="auto">
            <a:xfrm flipH="1">
              <a:off x="657" y="1933"/>
              <a:ext cx="545" cy="0"/>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1" name="Line 27"/>
            <p:cNvSpPr>
              <a:spLocks noChangeShapeType="1"/>
            </p:cNvSpPr>
            <p:nvPr/>
          </p:nvSpPr>
          <p:spPr bwMode="auto">
            <a:xfrm flipH="1">
              <a:off x="839" y="2251"/>
              <a:ext cx="408" cy="136"/>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2" name="Line 28"/>
            <p:cNvSpPr>
              <a:spLocks noChangeShapeType="1"/>
            </p:cNvSpPr>
            <p:nvPr/>
          </p:nvSpPr>
          <p:spPr bwMode="auto">
            <a:xfrm flipH="1">
              <a:off x="850" y="2568"/>
              <a:ext cx="635" cy="272"/>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3" name="Line 29"/>
            <p:cNvSpPr>
              <a:spLocks noChangeShapeType="1"/>
            </p:cNvSpPr>
            <p:nvPr/>
          </p:nvSpPr>
          <p:spPr bwMode="auto">
            <a:xfrm flipH="1">
              <a:off x="1066" y="2750"/>
              <a:ext cx="635" cy="499"/>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4" name="Line 30"/>
            <p:cNvSpPr>
              <a:spLocks noChangeShapeType="1"/>
            </p:cNvSpPr>
            <p:nvPr/>
          </p:nvSpPr>
          <p:spPr bwMode="auto">
            <a:xfrm flipH="1">
              <a:off x="1429" y="2795"/>
              <a:ext cx="408" cy="726"/>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5" name="Line 31"/>
            <p:cNvSpPr>
              <a:spLocks noChangeShapeType="1"/>
            </p:cNvSpPr>
            <p:nvPr/>
          </p:nvSpPr>
          <p:spPr bwMode="auto">
            <a:xfrm flipH="1">
              <a:off x="1882" y="2840"/>
              <a:ext cx="226" cy="1089"/>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16" name="Text Box 32"/>
            <p:cNvSpPr txBox="1">
              <a:spLocks noChangeArrowheads="1"/>
            </p:cNvSpPr>
            <p:nvPr/>
          </p:nvSpPr>
          <p:spPr bwMode="auto">
            <a:xfrm>
              <a:off x="2699" y="136"/>
              <a:ext cx="998" cy="346"/>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KOLIN</a:t>
              </a:r>
            </a:p>
            <a:p>
              <a:pPr>
                <a:spcBef>
                  <a:spcPct val="50000"/>
                </a:spcBef>
              </a:pPr>
              <a:r>
                <a:rPr lang="hu-HU" sz="1200" b="1">
                  <a:solidFill>
                    <a:srgbClr val="FFFF00"/>
                  </a:solidFill>
                </a:rPr>
                <a:t>búzafű</a:t>
              </a:r>
            </a:p>
          </p:txBody>
        </p:sp>
        <p:sp>
          <p:nvSpPr>
            <p:cNvPr id="477217" name="Text Box 33"/>
            <p:cNvSpPr txBox="1">
              <a:spLocks noChangeArrowheads="1"/>
            </p:cNvSpPr>
            <p:nvPr/>
          </p:nvSpPr>
          <p:spPr bwMode="auto">
            <a:xfrm>
              <a:off x="3152" y="354"/>
              <a:ext cx="2313"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VITAMINOK: K, B1,B2, B6, B12, E</a:t>
              </a:r>
            </a:p>
          </p:txBody>
        </p:sp>
        <p:sp>
          <p:nvSpPr>
            <p:cNvPr id="477218" name="Text Box 34"/>
            <p:cNvSpPr txBox="1">
              <a:spLocks noChangeArrowheads="1"/>
            </p:cNvSpPr>
            <p:nvPr/>
          </p:nvSpPr>
          <p:spPr bwMode="auto">
            <a:xfrm>
              <a:off x="3787" y="626"/>
              <a:ext cx="1360"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PROTEINEK</a:t>
              </a:r>
            </a:p>
          </p:txBody>
        </p:sp>
        <p:sp>
          <p:nvSpPr>
            <p:cNvPr id="477219" name="Text Box 35"/>
            <p:cNvSpPr txBox="1">
              <a:spLocks noChangeArrowheads="1"/>
            </p:cNvSpPr>
            <p:nvPr/>
          </p:nvSpPr>
          <p:spPr bwMode="auto">
            <a:xfrm>
              <a:off x="4195" y="861"/>
              <a:ext cx="1089" cy="346"/>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KÉNVEGYÜLETEK</a:t>
              </a:r>
            </a:p>
            <a:p>
              <a:pPr>
                <a:spcBef>
                  <a:spcPct val="50000"/>
                </a:spcBef>
              </a:pPr>
              <a:r>
                <a:rPr lang="hu-HU" sz="1200" b="1">
                  <a:solidFill>
                    <a:srgbClr val="FFFF00"/>
                  </a:solidFill>
                </a:rPr>
                <a:t>brokkoli, fokhagyma</a:t>
              </a:r>
            </a:p>
          </p:txBody>
        </p:sp>
        <p:sp>
          <p:nvSpPr>
            <p:cNvPr id="477220" name="Text Box 36"/>
            <p:cNvSpPr txBox="1">
              <a:spLocks noChangeArrowheads="1"/>
            </p:cNvSpPr>
            <p:nvPr/>
          </p:nvSpPr>
          <p:spPr bwMode="auto">
            <a:xfrm>
              <a:off x="4445" y="1344"/>
              <a:ext cx="1202" cy="461"/>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LIPOFIL FLAVONOIDOK</a:t>
              </a:r>
            </a:p>
            <a:p>
              <a:pPr>
                <a:spcBef>
                  <a:spcPct val="50000"/>
                </a:spcBef>
              </a:pPr>
              <a:r>
                <a:rPr lang="hu-HU" sz="1200" b="1">
                  <a:solidFill>
                    <a:srgbClr val="FFFF00"/>
                  </a:solidFill>
                </a:rPr>
                <a:t>grapefruit</a:t>
              </a:r>
            </a:p>
          </p:txBody>
        </p:sp>
        <p:sp>
          <p:nvSpPr>
            <p:cNvPr id="477221" name="Text Box 37"/>
            <p:cNvSpPr txBox="1">
              <a:spLocks noChangeArrowheads="1"/>
            </p:cNvSpPr>
            <p:nvPr/>
          </p:nvSpPr>
          <p:spPr bwMode="auto">
            <a:xfrm>
              <a:off x="4649" y="2704"/>
              <a:ext cx="726"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KLOROFILL</a:t>
              </a:r>
            </a:p>
          </p:txBody>
        </p:sp>
        <p:sp>
          <p:nvSpPr>
            <p:cNvPr id="477222" name="Text Box 38"/>
            <p:cNvSpPr txBox="1">
              <a:spLocks noChangeArrowheads="1"/>
            </p:cNvSpPr>
            <p:nvPr/>
          </p:nvSpPr>
          <p:spPr bwMode="auto">
            <a:xfrm>
              <a:off x="4377" y="2976"/>
              <a:ext cx="1270" cy="407"/>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ELEMEK, NYOMELEMEK (Mg, Zn, Co, Mn, P, Ca, I, Se, V, Cr, Cu)</a:t>
              </a:r>
            </a:p>
          </p:txBody>
        </p:sp>
        <p:sp>
          <p:nvSpPr>
            <p:cNvPr id="477223" name="Text Box 39"/>
            <p:cNvSpPr txBox="1">
              <a:spLocks noChangeArrowheads="1"/>
            </p:cNvSpPr>
            <p:nvPr/>
          </p:nvSpPr>
          <p:spPr bwMode="auto">
            <a:xfrm>
              <a:off x="4196" y="3356"/>
              <a:ext cx="1451" cy="346"/>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TELÍTETLEN ZSÍRSAVAK</a:t>
              </a:r>
            </a:p>
            <a:p>
              <a:pPr>
                <a:spcBef>
                  <a:spcPct val="50000"/>
                </a:spcBef>
              </a:pPr>
              <a:r>
                <a:rPr lang="el-GR" sz="1200" b="1">
                  <a:solidFill>
                    <a:srgbClr val="FFFF00"/>
                  </a:solidFill>
                </a:rPr>
                <a:t>ω </a:t>
              </a:r>
              <a:r>
                <a:rPr lang="hu-HU" sz="1200" b="1">
                  <a:solidFill>
                    <a:srgbClr val="FFFF00"/>
                  </a:solidFill>
                  <a:cs typeface="Arial" pitchFamily="34" charset="0"/>
                </a:rPr>
                <a:t>-3, </a:t>
              </a:r>
              <a:r>
                <a:rPr lang="el-GR" sz="1200" b="1">
                  <a:solidFill>
                    <a:srgbClr val="FFFF00"/>
                  </a:solidFill>
                  <a:cs typeface="Arial" pitchFamily="34" charset="0"/>
                </a:rPr>
                <a:t>ω</a:t>
              </a:r>
              <a:r>
                <a:rPr lang="hu-HU" sz="1200" b="1">
                  <a:solidFill>
                    <a:srgbClr val="FFFF00"/>
                  </a:solidFill>
                  <a:cs typeface="Arial" pitchFamily="34" charset="0"/>
                </a:rPr>
                <a:t>-6</a:t>
              </a:r>
              <a:endParaRPr lang="el-GR" sz="1200" b="1">
                <a:solidFill>
                  <a:srgbClr val="FFFF00"/>
                </a:solidFill>
                <a:cs typeface="Arial" pitchFamily="34" charset="0"/>
              </a:endParaRPr>
            </a:p>
          </p:txBody>
        </p:sp>
        <p:sp>
          <p:nvSpPr>
            <p:cNvPr id="477224" name="Text Box 40"/>
            <p:cNvSpPr txBox="1">
              <a:spLocks noChangeArrowheads="1"/>
            </p:cNvSpPr>
            <p:nvPr/>
          </p:nvSpPr>
          <p:spPr bwMode="auto">
            <a:xfrm>
              <a:off x="3833" y="3793"/>
              <a:ext cx="1315"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KAROTINOIDOK</a:t>
              </a:r>
            </a:p>
          </p:txBody>
        </p:sp>
        <p:sp>
          <p:nvSpPr>
            <p:cNvPr id="477225" name="Text Box 41"/>
            <p:cNvSpPr txBox="1">
              <a:spLocks noChangeArrowheads="1"/>
            </p:cNvSpPr>
            <p:nvPr/>
          </p:nvSpPr>
          <p:spPr bwMode="auto">
            <a:xfrm>
              <a:off x="3334" y="3983"/>
              <a:ext cx="635"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ROSTOK</a:t>
              </a:r>
            </a:p>
          </p:txBody>
        </p:sp>
        <p:sp>
          <p:nvSpPr>
            <p:cNvPr id="477226" name="Text Box 42"/>
            <p:cNvSpPr txBox="1">
              <a:spLocks noChangeArrowheads="1"/>
            </p:cNvSpPr>
            <p:nvPr/>
          </p:nvSpPr>
          <p:spPr bwMode="auto">
            <a:xfrm>
              <a:off x="2517" y="3711"/>
              <a:ext cx="952" cy="173"/>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FITOHORMONOK</a:t>
              </a:r>
            </a:p>
          </p:txBody>
        </p:sp>
        <p:sp>
          <p:nvSpPr>
            <p:cNvPr id="477227" name="Text Box 43"/>
            <p:cNvSpPr txBox="1">
              <a:spLocks noChangeArrowheads="1"/>
            </p:cNvSpPr>
            <p:nvPr/>
          </p:nvSpPr>
          <p:spPr bwMode="auto">
            <a:xfrm>
              <a:off x="2064" y="3220"/>
              <a:ext cx="1179" cy="346"/>
            </a:xfrm>
            <a:prstGeom prst="rect">
              <a:avLst/>
            </a:prstGeom>
            <a:noFill/>
            <a:ln w="9525">
              <a:noFill/>
              <a:miter lim="800000"/>
              <a:headEnd/>
              <a:tailEnd/>
            </a:ln>
            <a:effectLst/>
          </p:spPr>
          <p:txBody>
            <a:bodyPr>
              <a:spAutoFit/>
            </a:bodyPr>
            <a:lstStyle/>
            <a:p>
              <a:pPr>
                <a:spcBef>
                  <a:spcPct val="50000"/>
                </a:spcBef>
              </a:pPr>
              <a:r>
                <a:rPr lang="hu-HU" sz="1200" b="1">
                  <a:solidFill>
                    <a:srgbClr val="FFFF00"/>
                  </a:solidFill>
                </a:rPr>
                <a:t>INDOLSZÁRMAZÉKOK</a:t>
              </a:r>
            </a:p>
            <a:p>
              <a:pPr>
                <a:spcBef>
                  <a:spcPct val="50000"/>
                </a:spcBef>
              </a:pPr>
              <a:r>
                <a:rPr lang="hu-HU" sz="1200" b="1">
                  <a:solidFill>
                    <a:srgbClr val="FFFF00"/>
                  </a:solidFill>
                </a:rPr>
                <a:t>brokkoli</a:t>
              </a:r>
            </a:p>
          </p:txBody>
        </p:sp>
        <p:sp>
          <p:nvSpPr>
            <p:cNvPr id="477228" name="Line 44"/>
            <p:cNvSpPr>
              <a:spLocks noChangeShapeType="1"/>
            </p:cNvSpPr>
            <p:nvPr/>
          </p:nvSpPr>
          <p:spPr bwMode="auto">
            <a:xfrm flipH="1" flipV="1">
              <a:off x="2925" y="436"/>
              <a:ext cx="91" cy="635"/>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29" name="Line 45"/>
            <p:cNvSpPr>
              <a:spLocks noChangeShapeType="1"/>
            </p:cNvSpPr>
            <p:nvPr/>
          </p:nvSpPr>
          <p:spPr bwMode="auto">
            <a:xfrm flipV="1">
              <a:off x="3243" y="482"/>
              <a:ext cx="136" cy="544"/>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0" name="Line 46"/>
            <p:cNvSpPr>
              <a:spLocks noChangeShapeType="1"/>
            </p:cNvSpPr>
            <p:nvPr/>
          </p:nvSpPr>
          <p:spPr bwMode="auto">
            <a:xfrm flipV="1">
              <a:off x="3560" y="799"/>
              <a:ext cx="273" cy="272"/>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1" name="Line 47"/>
            <p:cNvSpPr>
              <a:spLocks noChangeShapeType="1"/>
            </p:cNvSpPr>
            <p:nvPr/>
          </p:nvSpPr>
          <p:spPr bwMode="auto">
            <a:xfrm flipV="1">
              <a:off x="3878" y="1026"/>
              <a:ext cx="363" cy="227"/>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2" name="Line 48"/>
            <p:cNvSpPr>
              <a:spLocks noChangeShapeType="1"/>
            </p:cNvSpPr>
            <p:nvPr/>
          </p:nvSpPr>
          <p:spPr bwMode="auto">
            <a:xfrm>
              <a:off x="4059" y="1480"/>
              <a:ext cx="454" cy="0"/>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77233" name="Line 49"/>
            <p:cNvSpPr>
              <a:spLocks noChangeShapeType="1"/>
            </p:cNvSpPr>
            <p:nvPr/>
          </p:nvSpPr>
          <p:spPr bwMode="auto">
            <a:xfrm>
              <a:off x="4105" y="1616"/>
              <a:ext cx="317" cy="181"/>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4" name="Line 50"/>
            <p:cNvSpPr>
              <a:spLocks noChangeShapeType="1"/>
            </p:cNvSpPr>
            <p:nvPr/>
          </p:nvSpPr>
          <p:spPr bwMode="auto">
            <a:xfrm>
              <a:off x="4059" y="2341"/>
              <a:ext cx="545" cy="91"/>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5" name="Line 51"/>
            <p:cNvSpPr>
              <a:spLocks noChangeShapeType="1"/>
            </p:cNvSpPr>
            <p:nvPr/>
          </p:nvSpPr>
          <p:spPr bwMode="auto">
            <a:xfrm>
              <a:off x="3923" y="2523"/>
              <a:ext cx="771" cy="227"/>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6" name="Line 52"/>
            <p:cNvSpPr>
              <a:spLocks noChangeShapeType="1"/>
            </p:cNvSpPr>
            <p:nvPr/>
          </p:nvSpPr>
          <p:spPr bwMode="auto">
            <a:xfrm>
              <a:off x="3742" y="2614"/>
              <a:ext cx="680" cy="499"/>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7" name="Line 53"/>
            <p:cNvSpPr>
              <a:spLocks noChangeShapeType="1"/>
            </p:cNvSpPr>
            <p:nvPr/>
          </p:nvSpPr>
          <p:spPr bwMode="auto">
            <a:xfrm>
              <a:off x="3560" y="2750"/>
              <a:ext cx="681" cy="725"/>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8" name="Line 54"/>
            <p:cNvSpPr>
              <a:spLocks noChangeShapeType="1"/>
            </p:cNvSpPr>
            <p:nvPr/>
          </p:nvSpPr>
          <p:spPr bwMode="auto">
            <a:xfrm>
              <a:off x="3470" y="2795"/>
              <a:ext cx="589" cy="907"/>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39" name="Line 55"/>
            <p:cNvSpPr>
              <a:spLocks noChangeShapeType="1"/>
            </p:cNvSpPr>
            <p:nvPr/>
          </p:nvSpPr>
          <p:spPr bwMode="auto">
            <a:xfrm>
              <a:off x="3379" y="2795"/>
              <a:ext cx="136" cy="1179"/>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40" name="Line 56"/>
            <p:cNvSpPr>
              <a:spLocks noChangeShapeType="1"/>
            </p:cNvSpPr>
            <p:nvPr/>
          </p:nvSpPr>
          <p:spPr bwMode="auto">
            <a:xfrm flipH="1">
              <a:off x="2562" y="2704"/>
              <a:ext cx="273" cy="454"/>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sp>
          <p:nvSpPr>
            <p:cNvPr id="477241" name="Line 57"/>
            <p:cNvSpPr>
              <a:spLocks noChangeShapeType="1"/>
            </p:cNvSpPr>
            <p:nvPr/>
          </p:nvSpPr>
          <p:spPr bwMode="auto">
            <a:xfrm flipH="1">
              <a:off x="3152" y="2795"/>
              <a:ext cx="46" cy="953"/>
            </a:xfrm>
            <a:prstGeom prst="line">
              <a:avLst/>
            </a:prstGeom>
            <a:noFill/>
            <a:ln w="9525">
              <a:solidFill>
                <a:schemeClr val="bg1"/>
              </a:solidFill>
              <a:round/>
              <a:headEnd/>
              <a:tailEnd type="triangle" w="med" len="med"/>
            </a:ln>
            <a:effectLst/>
          </p:spPr>
          <p:txBody>
            <a:bodyPr/>
            <a:lstStyle/>
            <a:p>
              <a:endParaRPr lang="en-US">
                <a:solidFill>
                  <a:prstClr val="black"/>
                </a:solidFill>
              </a:endParaRPr>
            </a:p>
          </p:txBody>
        </p:sp>
      </p:grpSp>
    </p:spTree>
    <p:extLst>
      <p:ext uri="{BB962C8B-B14F-4D97-AF65-F5344CB8AC3E}">
        <p14:creationId xmlns:p14="http://schemas.microsoft.com/office/powerpoint/2010/main" val="4270446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8487854" y="1231700"/>
            <a:ext cx="3262752" cy="923330"/>
          </a:xfrm>
          <a:prstGeom prst="rect">
            <a:avLst/>
          </a:prstGeom>
          <a:solidFill>
            <a:srgbClr val="FFFFCC"/>
          </a:solidFill>
          <a:ln w="9525">
            <a:solidFill>
              <a:srgbClr val="009900"/>
            </a:solidFill>
            <a:miter lim="800000"/>
            <a:headEnd/>
            <a:tailEnd/>
          </a:ln>
        </p:spPr>
        <p:txBody>
          <a:bodyPr wrap="none" anchor="ctr">
            <a:spAutoFit/>
          </a:bodyPr>
          <a:lstStyle/>
          <a:p>
            <a:pPr algn="ctr"/>
            <a:r>
              <a:rPr lang="hu-HU" dirty="0">
                <a:solidFill>
                  <a:prstClr val="black"/>
                </a:solidFill>
              </a:rPr>
              <a:t>Az egyed morfológiai, fiziológiai, </a:t>
            </a:r>
          </a:p>
          <a:p>
            <a:pPr algn="ctr"/>
            <a:r>
              <a:rPr lang="hu-HU" dirty="0">
                <a:solidFill>
                  <a:prstClr val="black"/>
                </a:solidFill>
              </a:rPr>
              <a:t>viselkedésbeli tulajdonságainak </a:t>
            </a:r>
          </a:p>
          <a:p>
            <a:pPr algn="ctr"/>
            <a:r>
              <a:rPr lang="hu-HU" dirty="0">
                <a:solidFill>
                  <a:prstClr val="black"/>
                </a:solidFill>
              </a:rPr>
              <a:t>az összessége.</a:t>
            </a:r>
          </a:p>
        </p:txBody>
      </p:sp>
      <p:pic>
        <p:nvPicPr>
          <p:cNvPr id="15364" name="Kép 5" descr="alma2.jpg"/>
          <p:cNvPicPr>
            <a:picLocks noChangeAspect="1"/>
          </p:cNvPicPr>
          <p:nvPr/>
        </p:nvPicPr>
        <p:blipFill>
          <a:blip r:embed="rId2"/>
          <a:srcRect/>
          <a:stretch>
            <a:fillRect/>
          </a:stretch>
        </p:blipFill>
        <p:spPr bwMode="auto">
          <a:xfrm>
            <a:off x="4419597" y="479877"/>
            <a:ext cx="2669339" cy="2134392"/>
          </a:xfrm>
          <a:prstGeom prst="rect">
            <a:avLst/>
          </a:prstGeom>
          <a:noFill/>
          <a:ln w="9525">
            <a:noFill/>
            <a:miter lim="800000"/>
            <a:headEnd/>
            <a:tailEnd/>
          </a:ln>
        </p:spPr>
      </p:pic>
      <p:sp>
        <p:nvSpPr>
          <p:cNvPr id="376834" name="Rectangle 2"/>
          <p:cNvSpPr>
            <a:spLocks noChangeArrowheads="1"/>
          </p:cNvSpPr>
          <p:nvPr/>
        </p:nvSpPr>
        <p:spPr bwMode="auto">
          <a:xfrm>
            <a:off x="1524000" y="2698750"/>
            <a:ext cx="9144000" cy="1754326"/>
          </a:xfrm>
          <a:prstGeom prst="rect">
            <a:avLst/>
          </a:prstGeom>
          <a:solidFill>
            <a:srgbClr val="FFFF00">
              <a:alpha val="94901"/>
            </a:srgbClr>
          </a:solidFill>
          <a:ln w="9525">
            <a:solidFill>
              <a:schemeClr val="tx1"/>
            </a:solidFill>
            <a:miter lim="800000"/>
            <a:headEnd/>
            <a:tailEnd/>
          </a:ln>
        </p:spPr>
        <p:txBody>
          <a:bodyPr anchor="ctr">
            <a:spAutoFit/>
          </a:bodyPr>
          <a:lstStyle/>
          <a:p>
            <a:pPr algn="just"/>
            <a:r>
              <a:rPr lang="hu-HU" sz="1200" dirty="0">
                <a:solidFill>
                  <a:prstClr val="black"/>
                </a:solidFill>
              </a:rPr>
              <a:t>                        </a:t>
            </a:r>
            <a:r>
              <a:rPr lang="en-GB" sz="3200" dirty="0">
                <a:solidFill>
                  <a:prstClr val="black"/>
                </a:solidFill>
              </a:rPr>
              <a:t>g</a:t>
            </a:r>
            <a:r>
              <a:rPr lang="hu-HU" sz="3200" dirty="0">
                <a:solidFill>
                  <a:prstClr val="black"/>
                </a:solidFill>
              </a:rPr>
              <a:t>ének</a:t>
            </a:r>
            <a:r>
              <a:rPr lang="en-GB" sz="3200" dirty="0">
                <a:solidFill>
                  <a:prstClr val="black"/>
                </a:solidFill>
              </a:rPr>
              <a:t> + </a:t>
            </a:r>
            <a:r>
              <a:rPr lang="en-GB" sz="3200" dirty="0" err="1">
                <a:solidFill>
                  <a:prstClr val="black"/>
                </a:solidFill>
              </a:rPr>
              <a:t>környezet</a:t>
            </a:r>
            <a:r>
              <a:rPr lang="hu-HU" sz="3200" dirty="0">
                <a:solidFill>
                  <a:prstClr val="black"/>
                </a:solidFill>
              </a:rPr>
              <a:t>i</a:t>
            </a:r>
            <a:r>
              <a:rPr lang="en-GB" sz="3200" dirty="0">
                <a:solidFill>
                  <a:prstClr val="black"/>
                </a:solidFill>
              </a:rPr>
              <a:t> </a:t>
            </a:r>
            <a:r>
              <a:rPr lang="en-GB" sz="3200" dirty="0" err="1">
                <a:solidFill>
                  <a:prstClr val="black"/>
                </a:solidFill>
              </a:rPr>
              <a:t>hatások</a:t>
            </a:r>
            <a:r>
              <a:rPr lang="en-GB" sz="3200" dirty="0">
                <a:solidFill>
                  <a:prstClr val="black"/>
                </a:solidFill>
              </a:rPr>
              <a:t> =</a:t>
            </a:r>
            <a:endParaRPr lang="hu-HU" sz="3200" dirty="0">
              <a:solidFill>
                <a:prstClr val="black"/>
              </a:solidFill>
            </a:endParaRPr>
          </a:p>
          <a:p>
            <a:r>
              <a:rPr lang="hu-HU" sz="3200" dirty="0">
                <a:solidFill>
                  <a:prstClr val="black"/>
                </a:solidFill>
              </a:rPr>
              <a:t>                       </a:t>
            </a:r>
            <a:r>
              <a:rPr lang="hu-HU" sz="3200" dirty="0">
                <a:solidFill>
                  <a:srgbClr val="0000CC"/>
                </a:solidFill>
              </a:rPr>
              <a:t>TÁPLÁLKOZÁS        </a:t>
            </a:r>
            <a:r>
              <a:rPr lang="en-GB" sz="3200" dirty="0" smtClean="0">
                <a:solidFill>
                  <a:srgbClr val="0000CC"/>
                </a:solidFill>
              </a:rPr>
              <a:t>            </a:t>
            </a:r>
            <a:r>
              <a:rPr lang="hu-HU" sz="3200" dirty="0" smtClean="0">
                <a:solidFill>
                  <a:prstClr val="black"/>
                </a:solidFill>
              </a:rPr>
              <a:t>tulajdonságok</a:t>
            </a:r>
            <a:endParaRPr lang="hu-HU" sz="3200" dirty="0">
              <a:solidFill>
                <a:srgbClr val="0000CC"/>
              </a:solidFill>
            </a:endParaRPr>
          </a:p>
          <a:p>
            <a:r>
              <a:rPr lang="hu-HU" sz="3200" dirty="0">
                <a:solidFill>
                  <a:srgbClr val="0000CC"/>
                </a:solidFill>
              </a:rPr>
              <a:t>  </a:t>
            </a:r>
            <a:r>
              <a:rPr lang="hu-HU" sz="3200" dirty="0" smtClean="0">
                <a:solidFill>
                  <a:prstClr val="black"/>
                </a:solidFill>
              </a:rPr>
              <a:t>eukarióta </a:t>
            </a:r>
            <a:r>
              <a:rPr lang="hu-HU" sz="3200" dirty="0">
                <a:solidFill>
                  <a:prstClr val="black"/>
                </a:solidFill>
              </a:rPr>
              <a:t>+ </a:t>
            </a:r>
            <a:r>
              <a:rPr lang="hu-HU" sz="3200" dirty="0" smtClean="0">
                <a:solidFill>
                  <a:prstClr val="black"/>
                </a:solidFill>
              </a:rPr>
              <a:t>prokarióta </a:t>
            </a:r>
            <a:r>
              <a:rPr lang="hu-HU" sz="3200" dirty="0">
                <a:solidFill>
                  <a:prstClr val="black"/>
                </a:solidFill>
              </a:rPr>
              <a:t>szimbiózis =  </a:t>
            </a:r>
            <a:endParaRPr lang="hu-HU" sz="3200" dirty="0">
              <a:solidFill>
                <a:srgbClr val="0000CC"/>
              </a:solidFill>
            </a:endParaRPr>
          </a:p>
          <a:p>
            <a:pPr algn="ctr"/>
            <a:r>
              <a:rPr lang="hu-HU" sz="1200" dirty="0">
                <a:solidFill>
                  <a:prstClr val="black"/>
                </a:solidFill>
              </a:rPr>
              <a:t>                                               </a:t>
            </a:r>
            <a:endParaRPr lang="en-GB" sz="1200" dirty="0">
              <a:solidFill>
                <a:prstClr val="black"/>
              </a:solidFill>
            </a:endParaRPr>
          </a:p>
        </p:txBody>
      </p:sp>
      <p:sp>
        <p:nvSpPr>
          <p:cNvPr id="15366" name="AutoShape 7"/>
          <p:cNvSpPr>
            <a:spLocks noChangeArrowheads="1"/>
          </p:cNvSpPr>
          <p:nvPr/>
        </p:nvSpPr>
        <p:spPr bwMode="auto">
          <a:xfrm flipV="1">
            <a:off x="8870951" y="3786190"/>
            <a:ext cx="296884" cy="1071570"/>
          </a:xfrm>
          <a:prstGeom prst="upArrow">
            <a:avLst>
              <a:gd name="adj1" fmla="val 50000"/>
              <a:gd name="adj2" fmla="val 52821"/>
            </a:avLst>
          </a:prstGeom>
          <a:solidFill>
            <a:srgbClr val="FF0066"/>
          </a:solidFill>
          <a:ln w="9525">
            <a:solidFill>
              <a:schemeClr val="tx1"/>
            </a:solidFill>
            <a:miter lim="800000"/>
            <a:headEnd/>
            <a:tailEnd/>
          </a:ln>
        </p:spPr>
        <p:txBody>
          <a:bodyPr wrap="none" anchor="ctr"/>
          <a:lstStyle/>
          <a:p>
            <a:endParaRPr lang="hu-HU">
              <a:solidFill>
                <a:prstClr val="black"/>
              </a:solidFill>
            </a:endParaRPr>
          </a:p>
        </p:txBody>
      </p:sp>
      <p:sp>
        <p:nvSpPr>
          <p:cNvPr id="15367" name="AutoShape 7"/>
          <p:cNvSpPr>
            <a:spLocks noChangeArrowheads="1"/>
          </p:cNvSpPr>
          <p:nvPr/>
        </p:nvSpPr>
        <p:spPr bwMode="auto">
          <a:xfrm>
            <a:off x="8797926" y="2224088"/>
            <a:ext cx="298471" cy="919160"/>
          </a:xfrm>
          <a:prstGeom prst="upArrow">
            <a:avLst>
              <a:gd name="adj1" fmla="val 50000"/>
              <a:gd name="adj2" fmla="val 52819"/>
            </a:avLst>
          </a:prstGeom>
          <a:solidFill>
            <a:srgbClr val="FF0066"/>
          </a:solidFill>
          <a:ln w="9525">
            <a:solidFill>
              <a:schemeClr val="tx1"/>
            </a:solidFill>
            <a:miter lim="800000"/>
            <a:headEnd/>
            <a:tailEnd/>
          </a:ln>
        </p:spPr>
        <p:txBody>
          <a:bodyPr wrap="none" anchor="ctr"/>
          <a:lstStyle/>
          <a:p>
            <a:endParaRPr lang="hu-HU">
              <a:solidFill>
                <a:prstClr val="black"/>
              </a:solidFill>
            </a:endParaRPr>
          </a:p>
        </p:txBody>
      </p:sp>
      <p:sp>
        <p:nvSpPr>
          <p:cNvPr id="8" name="Rectangle 3"/>
          <p:cNvSpPr>
            <a:spLocks noChangeArrowheads="1"/>
          </p:cNvSpPr>
          <p:nvPr/>
        </p:nvSpPr>
        <p:spPr bwMode="auto">
          <a:xfrm>
            <a:off x="8484390" y="4857760"/>
            <a:ext cx="2774950" cy="1077912"/>
          </a:xfrm>
          <a:prstGeom prst="rect">
            <a:avLst/>
          </a:prstGeom>
          <a:solidFill>
            <a:schemeClr val="bg1">
              <a:lumMod val="95000"/>
            </a:schemeClr>
          </a:solidFill>
          <a:ln w="9525">
            <a:solidFill>
              <a:srgbClr val="00B050"/>
            </a:solidFill>
            <a:miter lim="800000"/>
            <a:headEnd/>
            <a:tailEnd/>
          </a:ln>
        </p:spPr>
        <p:txBody>
          <a:bodyPr anchor="ctr">
            <a:spAutoFit/>
          </a:bodyPr>
          <a:lstStyle/>
          <a:p>
            <a:pPr algn="ctr">
              <a:defRPr/>
            </a:pPr>
            <a:r>
              <a:rPr lang="hu-HU" sz="3200" dirty="0">
                <a:solidFill>
                  <a:srgbClr val="00B050"/>
                </a:solidFill>
                <a:latin typeface="Arial Rounded MT Bold" pitchFamily="34" charset="0"/>
              </a:rPr>
              <a:t>EGÉSZSÉG</a:t>
            </a:r>
          </a:p>
          <a:p>
            <a:pPr algn="ctr">
              <a:defRPr/>
            </a:pPr>
            <a:r>
              <a:rPr lang="hu-HU" sz="3200" dirty="0">
                <a:solidFill>
                  <a:srgbClr val="FF0000"/>
                </a:solidFill>
                <a:latin typeface="Arial Rounded MT Bold" pitchFamily="34" charset="0"/>
              </a:rPr>
              <a:t>BETEGSÉG</a:t>
            </a: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249" y="479877"/>
            <a:ext cx="2618508" cy="2134391"/>
          </a:xfrm>
          <a:prstGeom prst="rect">
            <a:avLst/>
          </a:prstGeom>
        </p:spPr>
      </p:pic>
      <p:pic>
        <p:nvPicPr>
          <p:cNvPr id="14" name="Kép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789" y="4537557"/>
            <a:ext cx="2143125" cy="2143125"/>
          </a:xfrm>
          <a:prstGeom prst="rect">
            <a:avLst/>
          </a:prstGeom>
        </p:spPr>
      </p:pic>
    </p:spTree>
    <p:extLst>
      <p:ext uri="{BB962C8B-B14F-4D97-AF65-F5344CB8AC3E}">
        <p14:creationId xmlns:p14="http://schemas.microsoft.com/office/powerpoint/2010/main" val="42918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6834">
                                            <p:txEl>
                                              <p:pRg st="1" end="1"/>
                                            </p:txEl>
                                          </p:spTgt>
                                        </p:tgtEl>
                                        <p:attrNameLst>
                                          <p:attrName>style.visibility</p:attrName>
                                        </p:attrNameLst>
                                      </p:cBhvr>
                                      <p:to>
                                        <p:strVal val="visible"/>
                                      </p:to>
                                    </p:set>
                                    <p:animEffect transition="in" filter="box(in)">
                                      <p:cBhvr>
                                        <p:cTn id="7" dur="500"/>
                                        <p:tgtEl>
                                          <p:spTgt spid="37683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76834">
                                            <p:txEl>
                                              <p:pRg st="2" end="2"/>
                                            </p:txEl>
                                          </p:spTgt>
                                        </p:tgtEl>
                                        <p:attrNameLst>
                                          <p:attrName>style.visibility</p:attrName>
                                        </p:attrNameLst>
                                      </p:cBhvr>
                                      <p:to>
                                        <p:strVal val="visible"/>
                                      </p:to>
                                    </p:set>
                                    <p:animEffect transition="in" filter="box(in)">
                                      <p:cBhvr>
                                        <p:cTn id="12" dur="500"/>
                                        <p:tgtEl>
                                          <p:spTgt spid="3768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t="-9000" b="-9000"/>
          </a:stretch>
        </a:blipFill>
        <a:effectLst/>
      </p:bgPr>
    </p:bg>
    <p:spTree>
      <p:nvGrpSpPr>
        <p:cNvPr id="1" name=""/>
        <p:cNvGrpSpPr/>
        <p:nvPr/>
      </p:nvGrpSpPr>
      <p:grpSpPr>
        <a:xfrm>
          <a:off x="0" y="0"/>
          <a:ext cx="0" cy="0"/>
          <a:chOff x="0" y="0"/>
          <a:chExt cx="0" cy="0"/>
        </a:xfrm>
      </p:grpSpPr>
      <p:sp>
        <p:nvSpPr>
          <p:cNvPr id="5" name="Téglalap 4"/>
          <p:cNvSpPr/>
          <p:nvPr/>
        </p:nvSpPr>
        <p:spPr>
          <a:xfrm>
            <a:off x="367659" y="345153"/>
            <a:ext cx="3262432" cy="1569660"/>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p>
          <a:p>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t>
            </a:r>
          </a:p>
          <a:p>
            <a:r>
              <a:rPr lang="en-GB" sz="3200" b="1" dirty="0" smtClean="0">
                <a:solidFill>
                  <a:srgbClr val="2D2D2D"/>
                </a:solidFill>
                <a:latin typeface="Verdana" panose="020B0604030504040204" pitchFamily="34" charset="0"/>
              </a:rPr>
              <a:t>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498" y="0"/>
            <a:ext cx="6645498" cy="6927910"/>
          </a:xfrm>
          <a:prstGeom prst="rect">
            <a:avLst/>
          </a:prstGeom>
        </p:spPr>
      </p:pic>
    </p:spTree>
    <p:extLst>
      <p:ext uri="{BB962C8B-B14F-4D97-AF65-F5344CB8AC3E}">
        <p14:creationId xmlns:p14="http://schemas.microsoft.com/office/powerpoint/2010/main" val="29191526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858" y="124361"/>
            <a:ext cx="8978185" cy="6733639"/>
          </a:xfrm>
          <a:prstGeom prst="rect">
            <a:avLst/>
          </a:prstGeom>
        </p:spPr>
      </p:pic>
    </p:spTree>
    <p:extLst>
      <p:ext uri="{BB962C8B-B14F-4D97-AF65-F5344CB8AC3E}">
        <p14:creationId xmlns:p14="http://schemas.microsoft.com/office/powerpoint/2010/main" val="20235511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2000375" y="510991"/>
            <a:ext cx="9568645"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Szénhidrát</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és</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fehérje</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bevitel</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összhangja</a:t>
            </a:r>
            <a:endParaRPr lang="hu-HU" sz="3200" b="1" dirty="0">
              <a:solidFill>
                <a:srgbClr val="2D2D2D"/>
              </a:solidFill>
              <a:latin typeface="Verdana" panose="020B0604030504040204" pitchFamily="34" charset="0"/>
            </a:endParaRPr>
          </a:p>
        </p:txBody>
      </p:sp>
      <p:sp>
        <p:nvSpPr>
          <p:cNvPr id="4" name="Téglalap 3"/>
          <p:cNvSpPr/>
          <p:nvPr/>
        </p:nvSpPr>
        <p:spPr>
          <a:xfrm>
            <a:off x="2125014" y="1660301"/>
            <a:ext cx="8605946" cy="12363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Lekerekített téglalap 5"/>
          <p:cNvSpPr/>
          <p:nvPr/>
        </p:nvSpPr>
        <p:spPr>
          <a:xfrm>
            <a:off x="2385088" y="1961884"/>
            <a:ext cx="1725769" cy="35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rgbClr val="FF0000"/>
                </a:solidFill>
              </a:rPr>
              <a:t>alultápláltság</a:t>
            </a:r>
            <a:endParaRPr lang="hu-HU" dirty="0">
              <a:solidFill>
                <a:srgbClr val="FF0000"/>
              </a:solidFill>
            </a:endParaRPr>
          </a:p>
        </p:txBody>
      </p:sp>
      <p:sp>
        <p:nvSpPr>
          <p:cNvPr id="7" name="Lekerekített téglalap 6"/>
          <p:cNvSpPr/>
          <p:nvPr/>
        </p:nvSpPr>
        <p:spPr>
          <a:xfrm>
            <a:off x="4408788" y="1939846"/>
            <a:ext cx="2160940" cy="404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err="1" smtClean="0">
                <a:solidFill>
                  <a:srgbClr val="FF0000"/>
                </a:solidFill>
              </a:rPr>
              <a:t>Oxidatív</a:t>
            </a:r>
            <a:r>
              <a:rPr lang="en-GB" b="1" dirty="0" smtClean="0">
                <a:solidFill>
                  <a:srgbClr val="FF0000"/>
                </a:solidFill>
              </a:rPr>
              <a:t> </a:t>
            </a:r>
            <a:r>
              <a:rPr lang="en-GB" b="1" dirty="0" err="1" smtClean="0">
                <a:solidFill>
                  <a:srgbClr val="FF0000"/>
                </a:solidFill>
              </a:rPr>
              <a:t>stressz</a:t>
            </a:r>
            <a:r>
              <a:rPr lang="en-GB" b="1" dirty="0" smtClean="0">
                <a:solidFill>
                  <a:srgbClr val="FF0000"/>
                </a:solidFill>
              </a:rPr>
              <a:t>     </a:t>
            </a:r>
            <a:endParaRPr lang="hu-HU" b="1" dirty="0">
              <a:solidFill>
                <a:srgbClr val="FF0000"/>
              </a:solidFill>
            </a:endParaRPr>
          </a:p>
        </p:txBody>
      </p:sp>
      <p:sp>
        <p:nvSpPr>
          <p:cNvPr id="8" name="Lekerekített téglalap 7"/>
          <p:cNvSpPr/>
          <p:nvPr/>
        </p:nvSpPr>
        <p:spPr>
          <a:xfrm>
            <a:off x="6784698" y="1946670"/>
            <a:ext cx="1725769" cy="7238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F0000"/>
                </a:solidFill>
              </a:rPr>
              <a:t>Testoszteron</a:t>
            </a:r>
            <a:r>
              <a:rPr lang="en-GB" b="1" dirty="0" smtClean="0">
                <a:solidFill>
                  <a:srgbClr val="FF0000"/>
                </a:solidFill>
              </a:rPr>
              <a:t>, </a:t>
            </a:r>
            <a:r>
              <a:rPr lang="en-GB" b="1" dirty="0" err="1" smtClean="0">
                <a:solidFill>
                  <a:srgbClr val="FF0000"/>
                </a:solidFill>
              </a:rPr>
              <a:t>ösztogén</a:t>
            </a:r>
            <a:r>
              <a:rPr lang="en-GB" b="1" dirty="0" smtClean="0">
                <a:solidFill>
                  <a:srgbClr val="FF0000"/>
                </a:solidFill>
              </a:rPr>
              <a:t> </a:t>
            </a:r>
            <a:endParaRPr lang="hu-HU" b="1" dirty="0">
              <a:solidFill>
                <a:srgbClr val="FF0000"/>
              </a:solidFill>
            </a:endParaRPr>
          </a:p>
        </p:txBody>
      </p:sp>
      <p:sp>
        <p:nvSpPr>
          <p:cNvPr id="9" name="Lekerekített téglalap 8"/>
          <p:cNvSpPr/>
          <p:nvPr/>
        </p:nvSpPr>
        <p:spPr>
          <a:xfrm>
            <a:off x="8725437" y="1929685"/>
            <a:ext cx="1725769" cy="718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smtClean="0">
                <a:solidFill>
                  <a:srgbClr val="FF0000"/>
                </a:solidFill>
              </a:rPr>
              <a:t>Fizikai</a:t>
            </a:r>
            <a:r>
              <a:rPr lang="en-GB" b="1" dirty="0" smtClean="0">
                <a:solidFill>
                  <a:srgbClr val="FF0000"/>
                </a:solidFill>
              </a:rPr>
              <a:t> </a:t>
            </a:r>
            <a:r>
              <a:rPr lang="en-GB" b="1" dirty="0" err="1" smtClean="0">
                <a:solidFill>
                  <a:srgbClr val="FF0000"/>
                </a:solidFill>
              </a:rPr>
              <a:t>tevékenység</a:t>
            </a:r>
            <a:endParaRPr lang="hu-HU" b="1" dirty="0">
              <a:solidFill>
                <a:srgbClr val="FF0000"/>
              </a:solidFill>
            </a:endParaRPr>
          </a:p>
        </p:txBody>
      </p:sp>
      <p:sp>
        <p:nvSpPr>
          <p:cNvPr id="10" name="Lekerekített téglalap 9"/>
          <p:cNvSpPr/>
          <p:nvPr/>
        </p:nvSpPr>
        <p:spPr>
          <a:xfrm>
            <a:off x="2530797" y="2344788"/>
            <a:ext cx="1725769" cy="354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rgbClr val="FF0000"/>
                </a:solidFill>
              </a:rPr>
              <a:t>citokinek</a:t>
            </a:r>
            <a:endParaRPr lang="hu-HU" dirty="0">
              <a:solidFill>
                <a:srgbClr val="FF0000"/>
              </a:solidFill>
            </a:endParaRPr>
          </a:p>
        </p:txBody>
      </p:sp>
      <p:sp>
        <p:nvSpPr>
          <p:cNvPr id="11" name="Lefelé nyíl 10"/>
          <p:cNvSpPr/>
          <p:nvPr/>
        </p:nvSpPr>
        <p:spPr>
          <a:xfrm rot="10800000">
            <a:off x="6325030" y="1985897"/>
            <a:ext cx="244698" cy="347344"/>
          </a:xfrm>
          <a:prstGeom prst="downArrow">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Lefelé nyíl 14"/>
          <p:cNvSpPr/>
          <p:nvPr/>
        </p:nvSpPr>
        <p:spPr>
          <a:xfrm rot="10800000" flipV="1">
            <a:off x="8297731" y="2266682"/>
            <a:ext cx="211250" cy="334352"/>
          </a:xfrm>
          <a:prstGeom prst="downArrow">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Lefelé nyíl 15"/>
          <p:cNvSpPr/>
          <p:nvPr/>
        </p:nvSpPr>
        <p:spPr>
          <a:xfrm rot="10800000" flipV="1">
            <a:off x="8781416" y="2010436"/>
            <a:ext cx="211250" cy="334352"/>
          </a:xfrm>
          <a:prstGeom prst="downArrow">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Lefelé nyíl 16"/>
          <p:cNvSpPr/>
          <p:nvPr/>
        </p:nvSpPr>
        <p:spPr>
          <a:xfrm>
            <a:off x="4195179" y="3012789"/>
            <a:ext cx="618185" cy="6053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p:cNvSpPr/>
          <p:nvPr/>
        </p:nvSpPr>
        <p:spPr>
          <a:xfrm>
            <a:off x="2954598" y="3654367"/>
            <a:ext cx="4013254" cy="100455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SZARKOPÉNIA</a:t>
            </a:r>
            <a:endParaRPr lang="hu-HU" dirty="0"/>
          </a:p>
        </p:txBody>
      </p:sp>
      <p:pic>
        <p:nvPicPr>
          <p:cNvPr id="19" name="Kép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582" y="3345042"/>
            <a:ext cx="3564416" cy="1953855"/>
          </a:xfrm>
          <a:prstGeom prst="rect">
            <a:avLst/>
          </a:prstGeom>
        </p:spPr>
      </p:pic>
      <p:sp>
        <p:nvSpPr>
          <p:cNvPr id="20" name="Lefelé nyíl 19"/>
          <p:cNvSpPr/>
          <p:nvPr/>
        </p:nvSpPr>
        <p:spPr>
          <a:xfrm>
            <a:off x="4505774" y="4724930"/>
            <a:ext cx="618185" cy="60530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Szövegdoboz 20"/>
          <p:cNvSpPr txBox="1"/>
          <p:nvPr/>
        </p:nvSpPr>
        <p:spPr>
          <a:xfrm>
            <a:off x="2706778" y="5525037"/>
            <a:ext cx="7744428" cy="1200329"/>
          </a:xfrm>
          <a:prstGeom prst="rect">
            <a:avLst/>
          </a:prstGeom>
          <a:noFill/>
        </p:spPr>
        <p:txBody>
          <a:bodyPr wrap="none" rtlCol="0">
            <a:spAutoFit/>
          </a:bodyPr>
          <a:lstStyle/>
          <a:p>
            <a:pPr marL="285750" indent="-285750">
              <a:buFont typeface="Arial" panose="020B0604020202020204" pitchFamily="34" charset="0"/>
              <a:buChar char="•"/>
            </a:pPr>
            <a:r>
              <a:rPr lang="en-GB" dirty="0" err="1" smtClean="0"/>
              <a:t>Csökkent</a:t>
            </a:r>
            <a:r>
              <a:rPr lang="en-GB" dirty="0" smtClean="0"/>
              <a:t> </a:t>
            </a:r>
            <a:r>
              <a:rPr lang="en-GB" dirty="0" err="1" smtClean="0"/>
              <a:t>helyváltoztatási</a:t>
            </a:r>
            <a:r>
              <a:rPr lang="en-GB" dirty="0" smtClean="0"/>
              <a:t> </a:t>
            </a:r>
            <a:r>
              <a:rPr lang="en-GB" dirty="0" err="1" smtClean="0"/>
              <a:t>sebesség</a:t>
            </a:r>
            <a:r>
              <a:rPr lang="en-GB" dirty="0" smtClean="0"/>
              <a:t>, </a:t>
            </a:r>
            <a:r>
              <a:rPr lang="en-GB" dirty="0" err="1" smtClean="0"/>
              <a:t>oszteoporózis</a:t>
            </a:r>
            <a:r>
              <a:rPr lang="en-GB" dirty="0" smtClean="0"/>
              <a:t>, </a:t>
            </a:r>
            <a:r>
              <a:rPr lang="en-GB" dirty="0" err="1" smtClean="0"/>
              <a:t>esések</a:t>
            </a:r>
            <a:endParaRPr lang="en-GB" dirty="0" smtClean="0"/>
          </a:p>
          <a:p>
            <a:pPr marL="285750" indent="-285750">
              <a:buFont typeface="Arial" panose="020B0604020202020204" pitchFamily="34" charset="0"/>
              <a:buChar char="•"/>
            </a:pPr>
            <a:r>
              <a:rPr lang="en-GB" dirty="0" err="1" smtClean="0"/>
              <a:t>Csökkent</a:t>
            </a:r>
            <a:r>
              <a:rPr lang="en-GB" dirty="0" smtClean="0"/>
              <a:t> </a:t>
            </a:r>
            <a:r>
              <a:rPr lang="en-GB" dirty="0" err="1" smtClean="0"/>
              <a:t>metabolikus</a:t>
            </a:r>
            <a:r>
              <a:rPr lang="en-GB" dirty="0" smtClean="0"/>
              <a:t> </a:t>
            </a:r>
            <a:r>
              <a:rPr lang="en-GB" dirty="0" err="1" smtClean="0"/>
              <a:t>intenzítás</a:t>
            </a:r>
            <a:r>
              <a:rPr lang="en-GB" dirty="0" smtClean="0"/>
              <a:t>, </a:t>
            </a:r>
            <a:r>
              <a:rPr lang="en-GB" dirty="0" err="1" smtClean="0"/>
              <a:t>defektív</a:t>
            </a:r>
            <a:r>
              <a:rPr lang="en-GB" dirty="0" smtClean="0"/>
              <a:t> </a:t>
            </a:r>
            <a:r>
              <a:rPr lang="en-GB" dirty="0" err="1" smtClean="0"/>
              <a:t>testhőmérséklet</a:t>
            </a:r>
            <a:r>
              <a:rPr lang="en-GB" dirty="0" smtClean="0"/>
              <a:t> </a:t>
            </a:r>
            <a:r>
              <a:rPr lang="en-GB" dirty="0" err="1" smtClean="0"/>
              <a:t>szabályozás</a:t>
            </a:r>
            <a:endParaRPr lang="en-GB" dirty="0" smtClean="0"/>
          </a:p>
          <a:p>
            <a:pPr marL="285750" indent="-285750">
              <a:buFont typeface="Arial" panose="020B0604020202020204" pitchFamily="34" charset="0"/>
              <a:buChar char="•"/>
            </a:pPr>
            <a:r>
              <a:rPr lang="en-GB" dirty="0" err="1" smtClean="0"/>
              <a:t>Csökkent</a:t>
            </a:r>
            <a:r>
              <a:rPr lang="en-GB" dirty="0" smtClean="0"/>
              <a:t> </a:t>
            </a:r>
            <a:r>
              <a:rPr lang="en-GB" dirty="0" err="1" smtClean="0"/>
              <a:t>fizikai</a:t>
            </a:r>
            <a:r>
              <a:rPr lang="en-GB" dirty="0" smtClean="0"/>
              <a:t> </a:t>
            </a:r>
            <a:r>
              <a:rPr lang="en-GB" dirty="0" err="1" smtClean="0"/>
              <a:t>aktivitás</a:t>
            </a:r>
            <a:endParaRPr lang="en-GB" dirty="0" smtClean="0"/>
          </a:p>
          <a:p>
            <a:pPr marL="285750" indent="-285750">
              <a:buFont typeface="Arial" panose="020B0604020202020204" pitchFamily="34" charset="0"/>
              <a:buChar char="•"/>
            </a:pPr>
            <a:r>
              <a:rPr lang="en-GB" dirty="0" err="1" smtClean="0"/>
              <a:t>Romló</a:t>
            </a:r>
            <a:r>
              <a:rPr lang="en-GB" dirty="0" smtClean="0"/>
              <a:t> </a:t>
            </a:r>
            <a:r>
              <a:rPr lang="en-GB" dirty="0" err="1" smtClean="0"/>
              <a:t>életminőség</a:t>
            </a:r>
            <a:endParaRPr lang="hu-HU" dirty="0"/>
          </a:p>
        </p:txBody>
      </p:sp>
    </p:spTree>
    <p:extLst>
      <p:ext uri="{BB962C8B-B14F-4D97-AF65-F5344CB8AC3E}">
        <p14:creationId xmlns:p14="http://schemas.microsoft.com/office/powerpoint/2010/main" val="3275181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2000375" y="510991"/>
            <a:ext cx="7114448" cy="1077218"/>
          </a:xfrm>
          <a:prstGeom prst="rect">
            <a:avLst/>
          </a:prstGeom>
        </p:spPr>
        <p:txBody>
          <a:bodyPr wrap="none">
            <a:spAutoFit/>
          </a:bodyPr>
          <a:lstStyle/>
          <a:p>
            <a:r>
              <a:rPr lang="en-GB" sz="3200" b="1" dirty="0" err="1" smtClean="0">
                <a:solidFill>
                  <a:srgbClr val="2D2D2D"/>
                </a:solidFill>
                <a:latin typeface="Verdana" panose="020B0604030504040204" pitchFamily="34" charset="0"/>
              </a:rPr>
              <a:t>Szénhidrát</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és</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fehérje</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bevitel</a:t>
            </a:r>
            <a:r>
              <a:rPr lang="en-GB" sz="3200" b="1" dirty="0" smtClean="0">
                <a:solidFill>
                  <a:srgbClr val="2D2D2D"/>
                </a:solidFill>
                <a:latin typeface="Verdana" panose="020B0604030504040204" pitchFamily="34" charset="0"/>
              </a:rPr>
              <a:t>,</a:t>
            </a:r>
          </a:p>
          <a:p>
            <a:r>
              <a:rPr lang="en-GB" sz="3200" b="1" dirty="0" err="1" smtClean="0">
                <a:solidFill>
                  <a:srgbClr val="2D2D2D"/>
                </a:solidFill>
                <a:latin typeface="Verdana" panose="020B0604030504040204" pitchFamily="34" charset="0"/>
              </a:rPr>
              <a:t>illetve</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testedzés</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összhangja</a:t>
            </a:r>
            <a:endParaRPr lang="hu-HU" sz="3200" b="1" dirty="0">
              <a:solidFill>
                <a:srgbClr val="2D2D2D"/>
              </a:solidFill>
              <a:latin typeface="Verdana" panose="020B0604030504040204" pitchFamily="34" charset="0"/>
            </a:endParaRPr>
          </a:p>
        </p:txBody>
      </p:sp>
      <p:pic>
        <p:nvPicPr>
          <p:cNvPr id="2" name="Kép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55" y="1820029"/>
            <a:ext cx="5909548" cy="4732986"/>
          </a:xfrm>
          <a:prstGeom prst="rect">
            <a:avLst/>
          </a:prstGeom>
        </p:spPr>
      </p:pic>
      <p:pic>
        <p:nvPicPr>
          <p:cNvPr id="12" name="Kép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623" y="2541246"/>
            <a:ext cx="4397791" cy="1955486"/>
          </a:xfrm>
          <a:prstGeom prst="rect">
            <a:avLst/>
          </a:prstGeom>
        </p:spPr>
      </p:pic>
    </p:spTree>
    <p:extLst>
      <p:ext uri="{BB962C8B-B14F-4D97-AF65-F5344CB8AC3E}">
        <p14:creationId xmlns:p14="http://schemas.microsoft.com/office/powerpoint/2010/main" val="1771740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771456" y="332274"/>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560" y="1103139"/>
            <a:ext cx="7639587" cy="5500503"/>
          </a:xfrm>
          <a:prstGeom prst="rect">
            <a:avLst/>
          </a:prstGeom>
        </p:spPr>
      </p:pic>
    </p:spTree>
    <p:extLst>
      <p:ext uri="{BB962C8B-B14F-4D97-AF65-F5344CB8AC3E}">
        <p14:creationId xmlns:p14="http://schemas.microsoft.com/office/powerpoint/2010/main" val="180850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8000" t="3000" r="-16000" b="-21000"/>
          </a:stretch>
        </a:blipFill>
        <a:effectLst/>
      </p:bgPr>
    </p:bg>
    <p:spTree>
      <p:nvGrpSpPr>
        <p:cNvPr id="1" name=""/>
        <p:cNvGrpSpPr/>
        <p:nvPr/>
      </p:nvGrpSpPr>
      <p:grpSpPr>
        <a:xfrm>
          <a:off x="0" y="0"/>
          <a:ext cx="0" cy="0"/>
          <a:chOff x="0" y="0"/>
          <a:chExt cx="0" cy="0"/>
        </a:xfrm>
      </p:grpSpPr>
      <p:sp>
        <p:nvSpPr>
          <p:cNvPr id="28674" name="AutoShape 2"/>
          <p:cNvSpPr>
            <a:spLocks noChangeArrowheads="1"/>
          </p:cNvSpPr>
          <p:nvPr/>
        </p:nvSpPr>
        <p:spPr bwMode="auto">
          <a:xfrm rot="10800000">
            <a:off x="3258355" y="3195637"/>
            <a:ext cx="7326736" cy="3113087"/>
          </a:xfrm>
          <a:custGeom>
            <a:avLst/>
            <a:gdLst>
              <a:gd name="G0" fmla="+- 4578 0 0"/>
              <a:gd name="G1" fmla="+- 11155324 0 0"/>
              <a:gd name="G2" fmla="+- 0 0 11155324"/>
              <a:gd name="T0" fmla="*/ 0 256 1"/>
              <a:gd name="T1" fmla="*/ 180 256 1"/>
              <a:gd name="G3" fmla="+- 11155324 T0 T1"/>
              <a:gd name="T2" fmla="*/ 0 256 1"/>
              <a:gd name="T3" fmla="*/ 90 256 1"/>
              <a:gd name="G4" fmla="+- 11155324 T2 T3"/>
              <a:gd name="G5" fmla="*/ G4 2 1"/>
              <a:gd name="T4" fmla="*/ 90 256 1"/>
              <a:gd name="T5" fmla="*/ 0 256 1"/>
              <a:gd name="G6" fmla="+- 11155324 T4 T5"/>
              <a:gd name="G7" fmla="*/ G6 2 1"/>
              <a:gd name="G8" fmla="abs 11155324"/>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78"/>
              <a:gd name="G18" fmla="*/ 4578 1 2"/>
              <a:gd name="G19" fmla="+- G18 5400 0"/>
              <a:gd name="G20" fmla="cos G19 11155324"/>
              <a:gd name="G21" fmla="sin G19 11155324"/>
              <a:gd name="G22" fmla="+- G20 10800 0"/>
              <a:gd name="G23" fmla="+- G21 10800 0"/>
              <a:gd name="G24" fmla="+- 10800 0 G20"/>
              <a:gd name="G25" fmla="+- 4578 10800 0"/>
              <a:gd name="G26" fmla="?: G9 G17 G25"/>
              <a:gd name="G27" fmla="?: G9 0 21600"/>
              <a:gd name="G28" fmla="cos 10800 11155324"/>
              <a:gd name="G29" fmla="sin 10800 11155324"/>
              <a:gd name="G30" fmla="sin 4578 11155324"/>
              <a:gd name="G31" fmla="+- G28 10800 0"/>
              <a:gd name="G32" fmla="+- G29 10800 0"/>
              <a:gd name="G33" fmla="+- G30 10800 0"/>
              <a:gd name="G34" fmla="?: G4 0 G31"/>
              <a:gd name="G35" fmla="?: 11155324 G34 0"/>
              <a:gd name="G36" fmla="?: G6 G35 G31"/>
              <a:gd name="G37" fmla="+- 21600 0 G36"/>
              <a:gd name="G38" fmla="?: G4 0 G33"/>
              <a:gd name="G39" fmla="?: 11155324 G38 G32"/>
              <a:gd name="G40" fmla="?: G6 G39 0"/>
              <a:gd name="G41" fmla="?: G4 G32 21600"/>
              <a:gd name="G42" fmla="?: G6 G41 G33"/>
              <a:gd name="T12" fmla="*/ 10800 w 21600"/>
              <a:gd name="T13" fmla="*/ 0 h 21600"/>
              <a:gd name="T14" fmla="*/ 3222 w 21600"/>
              <a:gd name="T15" fmla="*/ 12106 h 21600"/>
              <a:gd name="T16" fmla="*/ 10800 w 21600"/>
              <a:gd name="T17" fmla="*/ 6222 h 21600"/>
              <a:gd name="T18" fmla="*/ 18378 w 21600"/>
              <a:gd name="T19" fmla="*/ 1210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88" y="11577"/>
                </a:moveTo>
                <a:cubicBezTo>
                  <a:pt x="6244" y="11320"/>
                  <a:pt x="6222" y="11060"/>
                  <a:pt x="6222" y="10800"/>
                </a:cubicBezTo>
                <a:cubicBezTo>
                  <a:pt x="6222" y="8271"/>
                  <a:pt x="8271" y="6222"/>
                  <a:pt x="10800" y="6222"/>
                </a:cubicBezTo>
                <a:cubicBezTo>
                  <a:pt x="13328" y="6222"/>
                  <a:pt x="15378" y="8271"/>
                  <a:pt x="15378" y="10800"/>
                </a:cubicBezTo>
                <a:cubicBezTo>
                  <a:pt x="15378" y="11060"/>
                  <a:pt x="15355" y="11320"/>
                  <a:pt x="15311" y="11577"/>
                </a:cubicBezTo>
                <a:lnTo>
                  <a:pt x="21442" y="12635"/>
                </a:lnTo>
                <a:cubicBezTo>
                  <a:pt x="21547" y="12029"/>
                  <a:pt x="21600" y="11415"/>
                  <a:pt x="21600" y="10800"/>
                </a:cubicBezTo>
                <a:cubicBezTo>
                  <a:pt x="21600" y="4835"/>
                  <a:pt x="16764" y="0"/>
                  <a:pt x="10800" y="0"/>
                </a:cubicBezTo>
                <a:cubicBezTo>
                  <a:pt x="4835" y="0"/>
                  <a:pt x="0" y="4835"/>
                  <a:pt x="0" y="10800"/>
                </a:cubicBezTo>
                <a:cubicBezTo>
                  <a:pt x="-1" y="11415"/>
                  <a:pt x="52" y="12029"/>
                  <a:pt x="157" y="12635"/>
                </a:cubicBezTo>
                <a:close/>
              </a:path>
            </a:pathLst>
          </a:custGeom>
          <a:solidFill>
            <a:schemeClr val="bg1">
              <a:alpha val="80000"/>
            </a:schemeClr>
          </a:solidFill>
          <a:ln w="762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75" name="WordArt 3"/>
          <p:cNvSpPr>
            <a:spLocks noChangeArrowheads="1" noChangeShapeType="1" noTextEdit="1"/>
          </p:cNvSpPr>
          <p:nvPr/>
        </p:nvSpPr>
        <p:spPr bwMode="auto">
          <a:xfrm rot="1108174">
            <a:off x="3492142" y="4941888"/>
            <a:ext cx="3638550" cy="8572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573349"/>
              </a:avLst>
            </a:prstTxWarp>
          </a:bodyPr>
          <a:lstStyle/>
          <a:p>
            <a:pPr algn="ctr" fontAlgn="base">
              <a:spcBef>
                <a:spcPct val="0"/>
              </a:spcBef>
              <a:spcAft>
                <a:spcPct val="0"/>
              </a:spcAft>
            </a:pPr>
            <a:r>
              <a:rPr lang="hu-HU" sz="4800" kern="10">
                <a:ln w="12700">
                  <a:solidFill>
                    <a:srgbClr val="000000"/>
                  </a:solidFill>
                  <a:round/>
                  <a:headEnd/>
                  <a:tailEnd/>
                </a:ln>
                <a:solidFill>
                  <a:srgbClr val="00FF00"/>
                </a:solidFill>
                <a:latin typeface="Arial Black" panose="020B0A04020102020204" pitchFamily="34" charset="0"/>
              </a:rPr>
              <a:t>EGÉSZSÉG</a:t>
            </a:r>
          </a:p>
        </p:txBody>
      </p:sp>
      <p:sp>
        <p:nvSpPr>
          <p:cNvPr id="28676" name="Rectangle 4"/>
          <p:cNvSpPr>
            <a:spLocks noChangeArrowheads="1"/>
          </p:cNvSpPr>
          <p:nvPr/>
        </p:nvSpPr>
        <p:spPr bwMode="auto">
          <a:xfrm>
            <a:off x="4443212" y="4149725"/>
            <a:ext cx="1857220" cy="3238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hu-HU" sz="1600" b="1" i="1" dirty="0" smtClean="0">
                <a:solidFill>
                  <a:srgbClr val="000000"/>
                </a:solidFill>
              </a:rPr>
              <a:t>IDŐ</a:t>
            </a:r>
            <a:r>
              <a:rPr lang="en-GB" sz="1600" b="1" i="1" dirty="0" smtClean="0">
                <a:solidFill>
                  <a:srgbClr val="000000"/>
                </a:solidFill>
              </a:rPr>
              <a:t> - ENTRÓPIA</a:t>
            </a:r>
            <a:endParaRPr lang="hu-HU" sz="1600" b="1" i="1" dirty="0">
              <a:solidFill>
                <a:srgbClr val="000000"/>
              </a:solidFill>
            </a:endParaRPr>
          </a:p>
        </p:txBody>
      </p:sp>
      <p:sp>
        <p:nvSpPr>
          <p:cNvPr id="28677" name="Oval 5"/>
          <p:cNvSpPr>
            <a:spLocks noChangeArrowheads="1"/>
          </p:cNvSpPr>
          <p:nvPr/>
        </p:nvSpPr>
        <p:spPr bwMode="auto">
          <a:xfrm>
            <a:off x="6478230" y="1341439"/>
            <a:ext cx="577850" cy="288925"/>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28678" name="AutoShape 6"/>
          <p:cNvSpPr>
            <a:spLocks noChangeArrowheads="1"/>
          </p:cNvSpPr>
          <p:nvPr/>
        </p:nvSpPr>
        <p:spPr bwMode="auto">
          <a:xfrm>
            <a:off x="6637160" y="1628775"/>
            <a:ext cx="288925" cy="4248150"/>
          </a:xfrm>
          <a:prstGeom prst="downArrow">
            <a:avLst>
              <a:gd name="adj1" fmla="val 50000"/>
              <a:gd name="adj2" fmla="val 367582"/>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79" name="Rectangle 7"/>
          <p:cNvSpPr>
            <a:spLocks noChangeArrowheads="1"/>
          </p:cNvSpPr>
          <p:nvPr/>
        </p:nvSpPr>
        <p:spPr bwMode="auto">
          <a:xfrm>
            <a:off x="3889042" y="240623"/>
            <a:ext cx="6480175" cy="755650"/>
          </a:xfrm>
          <a:prstGeom prst="rect">
            <a:avLst/>
          </a:prstGeom>
          <a:solidFill>
            <a:schemeClr val="tx2">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hu-HU" sz="5400" b="1" i="1" dirty="0">
                <a:solidFill>
                  <a:srgbClr val="66FFFF"/>
                </a:solidFill>
              </a:rPr>
              <a:t>ÉLETMINŐSÉG</a:t>
            </a:r>
          </a:p>
        </p:txBody>
      </p:sp>
      <p:sp>
        <p:nvSpPr>
          <p:cNvPr id="28680" name="AutoShape 8"/>
          <p:cNvSpPr>
            <a:spLocks noChangeArrowheads="1"/>
          </p:cNvSpPr>
          <p:nvPr/>
        </p:nvSpPr>
        <p:spPr bwMode="auto">
          <a:xfrm>
            <a:off x="6311543" y="4221164"/>
            <a:ext cx="385763" cy="109537"/>
          </a:xfrm>
          <a:prstGeom prst="rightArrow">
            <a:avLst>
              <a:gd name="adj1" fmla="val 50000"/>
              <a:gd name="adj2" fmla="val 88044"/>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grpSp>
        <p:nvGrpSpPr>
          <p:cNvPr id="28681" name="Group 9"/>
          <p:cNvGrpSpPr>
            <a:grpSpLocks/>
          </p:cNvGrpSpPr>
          <p:nvPr/>
        </p:nvGrpSpPr>
        <p:grpSpPr bwMode="auto">
          <a:xfrm>
            <a:off x="4608156" y="1665288"/>
            <a:ext cx="4105275" cy="431800"/>
            <a:chOff x="1383" y="1049"/>
            <a:chExt cx="2586" cy="272"/>
          </a:xfrm>
        </p:grpSpPr>
        <p:sp>
          <p:nvSpPr>
            <p:cNvPr id="28682" name="Rectangle 10"/>
            <p:cNvSpPr>
              <a:spLocks noChangeArrowheads="1"/>
            </p:cNvSpPr>
            <p:nvPr/>
          </p:nvSpPr>
          <p:spPr bwMode="auto">
            <a:xfrm>
              <a:off x="1383" y="1049"/>
              <a:ext cx="1082" cy="27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hu-HU" sz="1600" b="1" i="1">
                  <a:solidFill>
                    <a:srgbClr val="000000"/>
                  </a:solidFill>
                </a:rPr>
                <a:t>„hibás” GÉNEK</a:t>
              </a:r>
            </a:p>
          </p:txBody>
        </p:sp>
        <p:sp>
          <p:nvSpPr>
            <p:cNvPr id="28683" name="Rectangle 11"/>
            <p:cNvSpPr>
              <a:spLocks noChangeArrowheads="1"/>
            </p:cNvSpPr>
            <p:nvPr/>
          </p:nvSpPr>
          <p:spPr bwMode="auto">
            <a:xfrm>
              <a:off x="3024" y="1061"/>
              <a:ext cx="945" cy="23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hu-HU" sz="1600" b="1" i="1">
                  <a:solidFill>
                    <a:srgbClr val="000000"/>
                  </a:solidFill>
                </a:rPr>
                <a:t>„ép” GÉNEK</a:t>
              </a:r>
            </a:p>
          </p:txBody>
        </p:sp>
        <p:sp>
          <p:nvSpPr>
            <p:cNvPr id="28684" name="AutoShape 12"/>
            <p:cNvSpPr>
              <a:spLocks noChangeArrowheads="1"/>
            </p:cNvSpPr>
            <p:nvPr/>
          </p:nvSpPr>
          <p:spPr bwMode="auto">
            <a:xfrm>
              <a:off x="2456" y="1241"/>
              <a:ext cx="243" cy="69"/>
            </a:xfrm>
            <a:prstGeom prst="rightArrow">
              <a:avLst>
                <a:gd name="adj1" fmla="val 50000"/>
                <a:gd name="adj2" fmla="val 88043"/>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85" name="AutoShape 13"/>
            <p:cNvSpPr>
              <a:spLocks noChangeArrowheads="1"/>
            </p:cNvSpPr>
            <p:nvPr/>
          </p:nvSpPr>
          <p:spPr bwMode="auto">
            <a:xfrm>
              <a:off x="2790" y="1241"/>
              <a:ext cx="241" cy="69"/>
            </a:xfrm>
            <a:prstGeom prst="leftArrow">
              <a:avLst>
                <a:gd name="adj1" fmla="val 50000"/>
                <a:gd name="adj2" fmla="val 87319"/>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grpSp>
      <p:grpSp>
        <p:nvGrpSpPr>
          <p:cNvPr id="28686" name="Group 14"/>
          <p:cNvGrpSpPr>
            <a:grpSpLocks/>
          </p:cNvGrpSpPr>
          <p:nvPr/>
        </p:nvGrpSpPr>
        <p:grpSpPr bwMode="auto">
          <a:xfrm>
            <a:off x="3996967" y="2690814"/>
            <a:ext cx="6300788" cy="1385887"/>
            <a:chOff x="998" y="1321"/>
            <a:chExt cx="3969" cy="873"/>
          </a:xfrm>
        </p:grpSpPr>
        <p:sp>
          <p:nvSpPr>
            <p:cNvPr id="28687" name="Rectangle 15"/>
            <p:cNvSpPr>
              <a:spLocks noChangeArrowheads="1"/>
            </p:cNvSpPr>
            <p:nvPr/>
          </p:nvSpPr>
          <p:spPr bwMode="auto">
            <a:xfrm>
              <a:off x="3024" y="1865"/>
              <a:ext cx="1670" cy="272"/>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hu-HU" sz="1600" b="1" i="1">
                  <a:solidFill>
                    <a:srgbClr val="000000"/>
                  </a:solidFill>
                </a:rPr>
                <a:t>EGÉSZSÉGES ÉLETMÓD</a:t>
              </a:r>
            </a:p>
          </p:txBody>
        </p:sp>
        <p:sp>
          <p:nvSpPr>
            <p:cNvPr id="28688" name="Rectangle 16"/>
            <p:cNvSpPr>
              <a:spLocks noChangeArrowheads="1"/>
            </p:cNvSpPr>
            <p:nvPr/>
          </p:nvSpPr>
          <p:spPr bwMode="auto">
            <a:xfrm>
              <a:off x="998" y="1831"/>
              <a:ext cx="1467" cy="36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hu-HU" sz="1600" b="1" i="1">
                  <a:solidFill>
                    <a:srgbClr val="000000"/>
                  </a:solidFill>
                </a:rPr>
                <a:t>NAGY RIZIKÓJÚ ÉLETMÓD</a:t>
              </a:r>
            </a:p>
          </p:txBody>
        </p:sp>
        <p:sp>
          <p:nvSpPr>
            <p:cNvPr id="28689" name="Rectangle 17"/>
            <p:cNvSpPr>
              <a:spLocks noChangeArrowheads="1"/>
            </p:cNvSpPr>
            <p:nvPr/>
          </p:nvSpPr>
          <p:spPr bwMode="auto">
            <a:xfrm>
              <a:off x="998" y="1354"/>
              <a:ext cx="1467" cy="40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hu-HU" sz="1600" b="1" i="1">
                  <a:solidFill>
                    <a:srgbClr val="000000"/>
                  </a:solidFill>
                </a:rPr>
                <a:t>NEM MEGFELELŐ</a:t>
              </a:r>
            </a:p>
            <a:p>
              <a:pPr algn="ctr" fontAlgn="base">
                <a:spcAft>
                  <a:spcPct val="0"/>
                </a:spcAft>
                <a:buFontTx/>
                <a:buNone/>
              </a:pPr>
              <a:r>
                <a:rPr lang="hu-HU" sz="1600" b="1" i="1">
                  <a:solidFill>
                    <a:srgbClr val="000000"/>
                  </a:solidFill>
                </a:rPr>
                <a:t>TÁPLÁLKOZÁS</a:t>
              </a:r>
            </a:p>
          </p:txBody>
        </p:sp>
        <p:sp>
          <p:nvSpPr>
            <p:cNvPr id="28690" name="Rectangle 18"/>
            <p:cNvSpPr>
              <a:spLocks noChangeArrowheads="1"/>
            </p:cNvSpPr>
            <p:nvPr/>
          </p:nvSpPr>
          <p:spPr bwMode="auto">
            <a:xfrm>
              <a:off x="3024" y="1321"/>
              <a:ext cx="1943" cy="453"/>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fontAlgn="base">
                <a:spcAft>
                  <a:spcPct val="0"/>
                </a:spcAft>
                <a:buFontTx/>
                <a:buNone/>
              </a:pPr>
              <a:r>
                <a:rPr lang="hu-HU" sz="1600" b="1" i="1">
                  <a:solidFill>
                    <a:srgbClr val="000000"/>
                  </a:solidFill>
                </a:rPr>
                <a:t>MEGFELELŐ és PREVENTÍV</a:t>
              </a:r>
            </a:p>
            <a:p>
              <a:pPr algn="ctr" fontAlgn="base">
                <a:spcAft>
                  <a:spcPct val="0"/>
                </a:spcAft>
                <a:buFontTx/>
                <a:buNone/>
              </a:pPr>
              <a:r>
                <a:rPr lang="hu-HU" sz="1600" b="1" i="1">
                  <a:solidFill>
                    <a:srgbClr val="000000"/>
                  </a:solidFill>
                </a:rPr>
                <a:t>TÁPLÁLKOZÁS</a:t>
              </a:r>
            </a:p>
          </p:txBody>
        </p:sp>
        <p:sp>
          <p:nvSpPr>
            <p:cNvPr id="28691" name="AutoShape 19"/>
            <p:cNvSpPr>
              <a:spLocks noChangeArrowheads="1"/>
            </p:cNvSpPr>
            <p:nvPr/>
          </p:nvSpPr>
          <p:spPr bwMode="auto">
            <a:xfrm>
              <a:off x="2456" y="1536"/>
              <a:ext cx="243" cy="68"/>
            </a:xfrm>
            <a:prstGeom prst="rightArrow">
              <a:avLst>
                <a:gd name="adj1" fmla="val 50000"/>
                <a:gd name="adj2" fmla="val 89338"/>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92" name="AutoShape 20"/>
            <p:cNvSpPr>
              <a:spLocks noChangeArrowheads="1"/>
            </p:cNvSpPr>
            <p:nvPr/>
          </p:nvSpPr>
          <p:spPr bwMode="auto">
            <a:xfrm>
              <a:off x="2456" y="1978"/>
              <a:ext cx="243" cy="69"/>
            </a:xfrm>
            <a:prstGeom prst="rightArrow">
              <a:avLst>
                <a:gd name="adj1" fmla="val 50000"/>
                <a:gd name="adj2" fmla="val 88043"/>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93" name="AutoShape 21"/>
            <p:cNvSpPr>
              <a:spLocks noChangeArrowheads="1"/>
            </p:cNvSpPr>
            <p:nvPr/>
          </p:nvSpPr>
          <p:spPr bwMode="auto">
            <a:xfrm>
              <a:off x="2790" y="1536"/>
              <a:ext cx="241" cy="68"/>
            </a:xfrm>
            <a:prstGeom prst="leftArrow">
              <a:avLst>
                <a:gd name="adj1" fmla="val 50000"/>
                <a:gd name="adj2" fmla="val 88603"/>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94" name="AutoShape 22"/>
            <p:cNvSpPr>
              <a:spLocks noChangeArrowheads="1"/>
            </p:cNvSpPr>
            <p:nvPr/>
          </p:nvSpPr>
          <p:spPr bwMode="auto">
            <a:xfrm>
              <a:off x="2790" y="1978"/>
              <a:ext cx="241" cy="69"/>
            </a:xfrm>
            <a:prstGeom prst="leftArrow">
              <a:avLst>
                <a:gd name="adj1" fmla="val 50000"/>
                <a:gd name="adj2" fmla="val 87319"/>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grpSp>
      <p:sp>
        <p:nvSpPr>
          <p:cNvPr id="28695" name="WordArt 23"/>
          <p:cNvSpPr>
            <a:spLocks noChangeArrowheads="1" noChangeShapeType="1" noTextEdit="1"/>
          </p:cNvSpPr>
          <p:nvPr/>
        </p:nvSpPr>
        <p:spPr bwMode="auto">
          <a:xfrm rot="-1256403">
            <a:off x="6660792" y="4876800"/>
            <a:ext cx="3676650" cy="8572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674555"/>
              </a:avLst>
            </a:prstTxWarp>
          </a:bodyPr>
          <a:lstStyle/>
          <a:p>
            <a:pPr algn="ctr" fontAlgn="base">
              <a:spcBef>
                <a:spcPct val="0"/>
              </a:spcBef>
              <a:spcAft>
                <a:spcPct val="0"/>
              </a:spcAft>
            </a:pPr>
            <a:r>
              <a:rPr lang="hu-HU" sz="4800" kern="10">
                <a:ln w="12700">
                  <a:solidFill>
                    <a:srgbClr val="000000"/>
                  </a:solidFill>
                  <a:round/>
                  <a:headEnd/>
                  <a:tailEnd/>
                </a:ln>
                <a:solidFill>
                  <a:srgbClr val="FF0000"/>
                </a:solidFill>
                <a:latin typeface="Arial Black" panose="020B0A04020102020204" pitchFamily="34" charset="0"/>
              </a:rPr>
              <a:t>BETEGSÉG</a:t>
            </a:r>
          </a:p>
        </p:txBody>
      </p:sp>
      <p:sp>
        <p:nvSpPr>
          <p:cNvPr id="28696" name="Rectangle 24"/>
          <p:cNvSpPr>
            <a:spLocks noChangeArrowheads="1"/>
          </p:cNvSpPr>
          <p:nvPr/>
        </p:nvSpPr>
        <p:spPr bwMode="auto">
          <a:xfrm>
            <a:off x="2663468" y="2205038"/>
            <a:ext cx="3662363" cy="4318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hu-HU" sz="1600" b="1" i="1">
                <a:solidFill>
                  <a:srgbClr val="000000"/>
                </a:solidFill>
              </a:rPr>
              <a:t>„hibás” szabályzó mechanizmusok</a:t>
            </a:r>
          </a:p>
        </p:txBody>
      </p:sp>
      <p:sp>
        <p:nvSpPr>
          <p:cNvPr id="28697" name="Rectangle 25"/>
          <p:cNvSpPr>
            <a:spLocks noChangeArrowheads="1"/>
          </p:cNvSpPr>
          <p:nvPr/>
        </p:nvSpPr>
        <p:spPr bwMode="auto">
          <a:xfrm>
            <a:off x="7213242" y="2224089"/>
            <a:ext cx="3371850" cy="37623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buFontTx/>
              <a:buNone/>
            </a:pPr>
            <a:r>
              <a:rPr lang="hu-HU" sz="1600" b="1" i="1">
                <a:solidFill>
                  <a:srgbClr val="000000"/>
                </a:solidFill>
              </a:rPr>
              <a:t>„ép” szabályzó mechanizmusok</a:t>
            </a:r>
          </a:p>
        </p:txBody>
      </p:sp>
      <p:sp>
        <p:nvSpPr>
          <p:cNvPr id="28698" name="AutoShape 26"/>
          <p:cNvSpPr>
            <a:spLocks noChangeArrowheads="1"/>
          </p:cNvSpPr>
          <p:nvPr/>
        </p:nvSpPr>
        <p:spPr bwMode="auto">
          <a:xfrm>
            <a:off x="6311543" y="2509839"/>
            <a:ext cx="385763" cy="109537"/>
          </a:xfrm>
          <a:prstGeom prst="rightArrow">
            <a:avLst>
              <a:gd name="adj1" fmla="val 50000"/>
              <a:gd name="adj2" fmla="val 88044"/>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
        <p:nvSpPr>
          <p:cNvPr id="28699" name="AutoShape 27"/>
          <p:cNvSpPr>
            <a:spLocks noChangeArrowheads="1"/>
          </p:cNvSpPr>
          <p:nvPr/>
        </p:nvSpPr>
        <p:spPr bwMode="auto">
          <a:xfrm>
            <a:off x="6841767" y="2509839"/>
            <a:ext cx="382588" cy="109537"/>
          </a:xfrm>
          <a:prstGeom prst="leftArrow">
            <a:avLst>
              <a:gd name="adj1" fmla="val 50000"/>
              <a:gd name="adj2" fmla="val 87319"/>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hu-HU">
              <a:solidFill>
                <a:srgbClr val="000000"/>
              </a:solidFill>
            </a:endParaRPr>
          </a:p>
        </p:txBody>
      </p:sp>
    </p:spTree>
    <p:extLst>
      <p:ext uri="{BB962C8B-B14F-4D97-AF65-F5344CB8AC3E}">
        <p14:creationId xmlns:p14="http://schemas.microsoft.com/office/powerpoint/2010/main" val="4206402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Téglalap 4"/>
          <p:cNvSpPr/>
          <p:nvPr/>
        </p:nvSpPr>
        <p:spPr>
          <a:xfrm>
            <a:off x="2351006" y="5561097"/>
            <a:ext cx="7311617" cy="1077218"/>
          </a:xfrm>
          <a:prstGeom prst="rect">
            <a:avLst/>
          </a:prstGeom>
        </p:spPr>
        <p:txBody>
          <a:bodyPr wrap="none">
            <a:spAutoFit/>
          </a:bodyPr>
          <a:lstStyle/>
          <a:p>
            <a:r>
              <a:rPr lang="en-GB" sz="3200" b="1" dirty="0" err="1" smtClean="0">
                <a:solidFill>
                  <a:srgbClr val="2D2D2D"/>
                </a:solidFill>
                <a:latin typeface="Verdana" panose="020B0604030504040204" pitchFamily="34" charset="0"/>
              </a:rPr>
              <a:t>Bölcsesség</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és</a:t>
            </a:r>
            <a:r>
              <a:rPr lang="en-GB" sz="3200" b="1" dirty="0" smtClean="0">
                <a:solidFill>
                  <a:srgbClr val="2D2D2D"/>
                </a:solidFill>
                <a:latin typeface="Verdana" panose="020B0604030504040204" pitchFamily="34" charset="0"/>
              </a:rPr>
              <a:t> </a:t>
            </a:r>
            <a:r>
              <a:rPr lang="en-GB" sz="3200" b="1" dirty="0" err="1" smtClean="0">
                <a:solidFill>
                  <a:srgbClr val="2D2D2D"/>
                </a:solidFill>
                <a:latin typeface="Verdana" panose="020B0604030504040204" pitchFamily="34" charset="0"/>
              </a:rPr>
              <a:t>mértékletesség</a:t>
            </a:r>
            <a:endParaRPr lang="en-GB" sz="3200" b="1" dirty="0" smtClean="0">
              <a:solidFill>
                <a:srgbClr val="2D2D2D"/>
              </a:solidFill>
              <a:latin typeface="Verdana" panose="020B0604030504040204" pitchFamily="34" charset="0"/>
            </a:endParaRPr>
          </a:p>
          <a:p>
            <a:r>
              <a:rPr lang="en-GB" sz="3200" b="1" dirty="0" err="1" smtClean="0">
                <a:solidFill>
                  <a:srgbClr val="2D2D2D"/>
                </a:solidFill>
                <a:latin typeface="Verdana" panose="020B0604030504040204" pitchFamily="34" charset="0"/>
              </a:rPr>
              <a:t>összhangja</a:t>
            </a:r>
            <a:r>
              <a:rPr lang="en-GB" sz="3200" b="1" dirty="0" smtClean="0">
                <a:solidFill>
                  <a:srgbClr val="2D2D2D"/>
                </a:solidFill>
                <a:latin typeface="Verdana" panose="020B0604030504040204" pitchFamily="34" charset="0"/>
              </a:rPr>
              <a:t>!</a:t>
            </a:r>
            <a:endParaRPr lang="hu-HU" sz="3200" b="1" dirty="0">
              <a:solidFill>
                <a:srgbClr val="2D2D2D"/>
              </a:solidFill>
              <a:latin typeface="Verdana" panose="020B0604030504040204" pitchFamily="34" charset="0"/>
            </a:endParaRPr>
          </a:p>
        </p:txBody>
      </p:sp>
    </p:spTree>
    <p:extLst>
      <p:ext uri="{BB962C8B-B14F-4D97-AF65-F5344CB8AC3E}">
        <p14:creationId xmlns:p14="http://schemas.microsoft.com/office/powerpoint/2010/main" val="917651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324225" y="1501775"/>
            <a:ext cx="5545138" cy="385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fontAlgn="base">
              <a:spcBef>
                <a:spcPct val="0"/>
              </a:spcBef>
              <a:spcAft>
                <a:spcPct val="0"/>
              </a:spcAft>
            </a:pPr>
            <a:r>
              <a:rPr lang="hu-HU">
                <a:solidFill>
                  <a:srgbClr val="000000"/>
                </a:solidFill>
              </a:rPr>
              <a:t>  </a:t>
            </a:r>
            <a:r>
              <a:rPr lang="hu-HU" sz="22200">
                <a:solidFill>
                  <a:srgbClr val="000000"/>
                </a:solidFill>
              </a:rPr>
              <a:t> </a:t>
            </a:r>
            <a:r>
              <a:rPr lang="hu-HU">
                <a:solidFill>
                  <a:srgbClr val="000000"/>
                </a:solidFill>
              </a:rPr>
              <a:t>                                                                         </a:t>
            </a:r>
            <a:endParaRPr lang="hu-HU" sz="1300" b="1">
              <a:solidFill>
                <a:srgbClr val="000000"/>
              </a:solidFill>
            </a:endParaRPr>
          </a:p>
          <a:p>
            <a:pPr fontAlgn="base">
              <a:spcBef>
                <a:spcPct val="0"/>
              </a:spcBef>
              <a:spcAft>
                <a:spcPct val="0"/>
              </a:spcAft>
            </a:pPr>
            <a:r>
              <a:rPr lang="hu-HU" sz="1300" b="1">
                <a:solidFill>
                  <a:srgbClr val="000000"/>
                </a:solidFill>
              </a:rPr>
              <a:t>A hosszú élet titka</a:t>
            </a:r>
          </a:p>
          <a:p>
            <a:pPr eaLnBrk="0" fontAlgn="base" hangingPunct="0">
              <a:spcBef>
                <a:spcPct val="0"/>
              </a:spcBef>
              <a:spcAft>
                <a:spcPct val="0"/>
              </a:spcAft>
            </a:pPr>
            <a:endParaRPr lang="hu-HU">
              <a:solidFill>
                <a:srgbClr val="000000"/>
              </a:solidFill>
            </a:endParaRPr>
          </a:p>
        </p:txBody>
      </p:sp>
      <p:pic>
        <p:nvPicPr>
          <p:cNvPr id="2053" name="Picture 5" descr="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6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40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77" y="347730"/>
            <a:ext cx="8229148" cy="6091707"/>
          </a:xfrm>
          <a:prstGeom prst="rect">
            <a:avLst/>
          </a:prstGeom>
        </p:spPr>
      </p:pic>
    </p:spTree>
    <p:extLst>
      <p:ext uri="{BB962C8B-B14F-4D97-AF65-F5344CB8AC3E}">
        <p14:creationId xmlns:p14="http://schemas.microsoft.com/office/powerpoint/2010/main" val="2184422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771456" y="332274"/>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
        <p:nvSpPr>
          <p:cNvPr id="2" name="Szövegdoboz 1"/>
          <p:cNvSpPr txBox="1"/>
          <p:nvPr/>
        </p:nvSpPr>
        <p:spPr>
          <a:xfrm>
            <a:off x="553791" y="1558344"/>
            <a:ext cx="838691" cy="369332"/>
          </a:xfrm>
          <a:prstGeom prst="rect">
            <a:avLst/>
          </a:prstGeom>
          <a:noFill/>
        </p:spPr>
        <p:txBody>
          <a:bodyPr wrap="none" rtlCol="0">
            <a:spAutoFit/>
          </a:bodyPr>
          <a:lstStyle/>
          <a:p>
            <a:r>
              <a:rPr lang="en-GB" dirty="0" err="1" smtClean="0"/>
              <a:t>lipidek</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3810" y="917049"/>
            <a:ext cx="7637933" cy="5728450"/>
          </a:xfrm>
          <a:prstGeom prst="rect">
            <a:avLst/>
          </a:prstGeom>
        </p:spPr>
      </p:pic>
    </p:spTree>
    <p:extLst>
      <p:ext uri="{BB962C8B-B14F-4D97-AF65-F5344CB8AC3E}">
        <p14:creationId xmlns:p14="http://schemas.microsoft.com/office/powerpoint/2010/main" val="237722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i1"/>
          <p:cNvPicPr>
            <a:picLocks noChangeAspect="1" noChangeArrowheads="1"/>
          </p:cNvPicPr>
          <p:nvPr/>
        </p:nvPicPr>
        <p:blipFill>
          <a:blip r:embed="rId2">
            <a:lum bright="67000" contrast="-100000"/>
          </a:blip>
          <a:srcRect/>
          <a:stretch>
            <a:fillRect/>
          </a:stretch>
        </p:blipFill>
        <p:spPr bwMode="auto">
          <a:xfrm>
            <a:off x="1524000" y="0"/>
            <a:ext cx="9144000" cy="6858000"/>
          </a:xfrm>
          <a:prstGeom prst="rect">
            <a:avLst/>
          </a:prstGeom>
        </p:spPr>
      </p:pic>
      <p:pic>
        <p:nvPicPr>
          <p:cNvPr id="16" name="Kép 15" descr="alma1.jpg"/>
          <p:cNvPicPr>
            <a:picLocks noChangeAspect="1"/>
          </p:cNvPicPr>
          <p:nvPr/>
        </p:nvPicPr>
        <p:blipFill>
          <a:blip r:embed="rId3"/>
          <a:stretch>
            <a:fillRect/>
          </a:stretch>
        </p:blipFill>
        <p:spPr>
          <a:xfrm>
            <a:off x="1524000" y="0"/>
            <a:ext cx="9144000" cy="6858000"/>
          </a:xfrm>
          <a:prstGeom prst="rect">
            <a:avLst/>
          </a:prstGeom>
        </p:spPr>
      </p:pic>
      <p:sp>
        <p:nvSpPr>
          <p:cNvPr id="410627" name="Rectangle 3"/>
          <p:cNvSpPr>
            <a:spLocks noGrp="1" noChangeArrowheads="1"/>
          </p:cNvSpPr>
          <p:nvPr>
            <p:ph type="title"/>
          </p:nvPr>
        </p:nvSpPr>
        <p:spPr>
          <a:xfrm>
            <a:off x="2567490" y="142852"/>
            <a:ext cx="7024744" cy="1143000"/>
          </a:xfrm>
        </p:spPr>
        <p:txBody>
          <a:bodyPr>
            <a:normAutofit/>
          </a:bodyPr>
          <a:lstStyle/>
          <a:p>
            <a:r>
              <a:rPr lang="hu-HU" sz="3600" b="1" dirty="0">
                <a:solidFill>
                  <a:srgbClr val="FFFF00"/>
                </a:solidFill>
              </a:rPr>
              <a:t>ÉLELMISZEREK FUNKCIÓI</a:t>
            </a:r>
          </a:p>
        </p:txBody>
      </p:sp>
      <p:sp>
        <p:nvSpPr>
          <p:cNvPr id="410628" name="Rectangle 4"/>
          <p:cNvSpPr>
            <a:spLocks noGrp="1" noChangeArrowheads="1"/>
          </p:cNvSpPr>
          <p:nvPr>
            <p:ph type="body" idx="1"/>
          </p:nvPr>
        </p:nvSpPr>
        <p:spPr>
          <a:xfrm flipH="1" flipV="1">
            <a:off x="1847851" y="1484314"/>
            <a:ext cx="73025" cy="71437"/>
          </a:xfrm>
        </p:spPr>
        <p:txBody>
          <a:bodyPr>
            <a:normAutofit fontScale="25000" lnSpcReduction="20000"/>
          </a:bodyPr>
          <a:lstStyle/>
          <a:p>
            <a:pPr>
              <a:lnSpc>
                <a:spcPct val="80000"/>
              </a:lnSpc>
            </a:pPr>
            <a:endParaRPr lang="hu-HU" sz="800">
              <a:solidFill>
                <a:schemeClr val="tx1">
                  <a:lumMod val="95000"/>
                  <a:lumOff val="5000"/>
                </a:schemeClr>
              </a:solidFill>
            </a:endParaRPr>
          </a:p>
        </p:txBody>
      </p:sp>
      <p:sp>
        <p:nvSpPr>
          <p:cNvPr id="410629" name="Text Box 5"/>
          <p:cNvSpPr txBox="1">
            <a:spLocks noChangeArrowheads="1"/>
          </p:cNvSpPr>
          <p:nvPr/>
        </p:nvSpPr>
        <p:spPr bwMode="auto">
          <a:xfrm>
            <a:off x="4440238" y="1715773"/>
            <a:ext cx="2951162" cy="400110"/>
          </a:xfrm>
          <a:prstGeom prst="rect">
            <a:avLst/>
          </a:prstGeom>
          <a:solidFill>
            <a:srgbClr val="FFFF00"/>
          </a:solidFill>
          <a:ln w="9525">
            <a:noFill/>
            <a:miter lim="800000"/>
            <a:headEnd/>
            <a:tailEnd/>
          </a:ln>
          <a:effectLst/>
        </p:spPr>
        <p:txBody>
          <a:bodyPr>
            <a:spAutoFit/>
          </a:bodyPr>
          <a:lstStyle/>
          <a:p>
            <a:pPr algn="ctr">
              <a:spcBef>
                <a:spcPct val="50000"/>
              </a:spcBef>
            </a:pPr>
            <a:r>
              <a:rPr lang="hu-HU" sz="2000" b="1" dirty="0">
                <a:solidFill>
                  <a:schemeClr val="tx1">
                    <a:lumMod val="95000"/>
                    <a:lumOff val="5000"/>
                  </a:schemeClr>
                </a:solidFill>
                <a:cs typeface="Arial" pitchFamily="34" charset="0"/>
              </a:rPr>
              <a:t>EGÉSZSÉGMEGÖRZÉS</a:t>
            </a:r>
          </a:p>
        </p:txBody>
      </p:sp>
      <p:sp>
        <p:nvSpPr>
          <p:cNvPr id="410630" name="Text Box 6"/>
          <p:cNvSpPr txBox="1">
            <a:spLocks noChangeArrowheads="1"/>
          </p:cNvSpPr>
          <p:nvPr/>
        </p:nvSpPr>
        <p:spPr bwMode="auto">
          <a:xfrm>
            <a:off x="4705234" y="3153973"/>
            <a:ext cx="2180319" cy="861774"/>
          </a:xfrm>
          <a:prstGeom prst="rect">
            <a:avLst/>
          </a:prstGeom>
          <a:solidFill>
            <a:srgbClr val="FFFF00"/>
          </a:solidFill>
          <a:ln w="9525">
            <a:solidFill>
              <a:srgbClr val="FFFF00"/>
            </a:solidFill>
            <a:miter lim="800000"/>
            <a:headEnd/>
            <a:tailEnd/>
          </a:ln>
          <a:effectLst/>
        </p:spPr>
        <p:txBody>
          <a:bodyPr wrap="square">
            <a:spAutoFit/>
          </a:bodyPr>
          <a:lstStyle/>
          <a:p>
            <a:pPr algn="ctr">
              <a:spcBef>
                <a:spcPct val="50000"/>
              </a:spcBef>
            </a:pPr>
            <a:r>
              <a:rPr lang="hu-HU" sz="2000" b="1" dirty="0">
                <a:solidFill>
                  <a:schemeClr val="tx1">
                    <a:lumMod val="95000"/>
                    <a:lumOff val="5000"/>
                  </a:schemeClr>
                </a:solidFill>
                <a:cs typeface="Arial" pitchFamily="34" charset="0"/>
              </a:rPr>
              <a:t>ÉTEL , TÁPLÁLÉK</a:t>
            </a:r>
          </a:p>
          <a:p>
            <a:pPr algn="ctr">
              <a:spcBef>
                <a:spcPct val="50000"/>
              </a:spcBef>
            </a:pPr>
            <a:r>
              <a:rPr lang="hu-HU" sz="2000" b="1" dirty="0">
                <a:solidFill>
                  <a:schemeClr val="tx1">
                    <a:lumMod val="95000"/>
                    <a:lumOff val="5000"/>
                  </a:schemeClr>
                </a:solidFill>
                <a:cs typeface="Arial" pitchFamily="34" charset="0"/>
              </a:rPr>
              <a:t>ÉLELMISZER</a:t>
            </a:r>
          </a:p>
        </p:txBody>
      </p:sp>
      <p:sp>
        <p:nvSpPr>
          <p:cNvPr id="410631" name="Text Box 7"/>
          <p:cNvSpPr txBox="1">
            <a:spLocks noChangeArrowheads="1"/>
          </p:cNvSpPr>
          <p:nvPr/>
        </p:nvSpPr>
        <p:spPr bwMode="auto">
          <a:xfrm>
            <a:off x="4511675" y="5143512"/>
            <a:ext cx="2808288" cy="861774"/>
          </a:xfrm>
          <a:prstGeom prst="rect">
            <a:avLst/>
          </a:prstGeom>
          <a:solidFill>
            <a:srgbClr val="FFFF00"/>
          </a:solidFill>
          <a:ln w="9525">
            <a:noFill/>
            <a:miter lim="800000"/>
            <a:headEnd/>
            <a:tailEnd/>
          </a:ln>
          <a:effectLst/>
        </p:spPr>
        <p:txBody>
          <a:bodyPr>
            <a:spAutoFit/>
          </a:bodyPr>
          <a:lstStyle/>
          <a:p>
            <a:pPr algn="ctr">
              <a:spcBef>
                <a:spcPct val="50000"/>
              </a:spcBef>
            </a:pPr>
            <a:r>
              <a:rPr lang="hu-HU" sz="2000" b="1" dirty="0">
                <a:solidFill>
                  <a:schemeClr val="tx1">
                    <a:lumMod val="95000"/>
                    <a:lumOff val="5000"/>
                  </a:schemeClr>
                </a:solidFill>
                <a:cs typeface="Arial" pitchFamily="34" charset="0"/>
              </a:rPr>
              <a:t>ÉLVEZETI </a:t>
            </a:r>
            <a:r>
              <a:rPr lang="en-GB" sz="2000" b="1" dirty="0" smtClean="0">
                <a:solidFill>
                  <a:schemeClr val="tx1">
                    <a:lumMod val="95000"/>
                    <a:lumOff val="5000"/>
                  </a:schemeClr>
                </a:solidFill>
                <a:cs typeface="Arial" pitchFamily="34" charset="0"/>
              </a:rPr>
              <a:t>-</a:t>
            </a:r>
            <a:r>
              <a:rPr lang="hu-HU" sz="2000" b="1" dirty="0" smtClean="0">
                <a:solidFill>
                  <a:schemeClr val="tx1">
                    <a:lumMod val="95000"/>
                    <a:lumOff val="5000"/>
                  </a:schemeClr>
                </a:solidFill>
                <a:cs typeface="Arial" pitchFamily="34" charset="0"/>
              </a:rPr>
              <a:t> </a:t>
            </a:r>
            <a:r>
              <a:rPr lang="hu-HU" sz="2000" b="1" dirty="0">
                <a:solidFill>
                  <a:schemeClr val="tx1">
                    <a:lumMod val="95000"/>
                    <a:lumOff val="5000"/>
                  </a:schemeClr>
                </a:solidFill>
                <a:cs typeface="Arial" pitchFamily="34" charset="0"/>
              </a:rPr>
              <a:t>PSZICHÉS</a:t>
            </a:r>
          </a:p>
          <a:p>
            <a:pPr algn="ctr">
              <a:spcBef>
                <a:spcPct val="50000"/>
              </a:spcBef>
            </a:pPr>
            <a:r>
              <a:rPr lang="hu-HU" sz="2000" b="1" dirty="0">
                <a:solidFill>
                  <a:schemeClr val="tx1">
                    <a:lumMod val="95000"/>
                    <a:lumOff val="5000"/>
                  </a:schemeClr>
                </a:solidFill>
                <a:cs typeface="Arial" pitchFamily="34" charset="0"/>
              </a:rPr>
              <a:t>HATÁSOK</a:t>
            </a:r>
          </a:p>
        </p:txBody>
      </p:sp>
      <p:sp>
        <p:nvSpPr>
          <p:cNvPr id="410632" name="Text Box 8"/>
          <p:cNvSpPr txBox="1">
            <a:spLocks noChangeArrowheads="1"/>
          </p:cNvSpPr>
          <p:nvPr/>
        </p:nvSpPr>
        <p:spPr bwMode="auto">
          <a:xfrm>
            <a:off x="2147210" y="3142576"/>
            <a:ext cx="1545694" cy="861774"/>
          </a:xfrm>
          <a:prstGeom prst="rect">
            <a:avLst/>
          </a:prstGeom>
          <a:solidFill>
            <a:srgbClr val="FFFF00"/>
          </a:solidFill>
          <a:ln w="9525">
            <a:noFill/>
            <a:miter lim="800000"/>
            <a:headEnd/>
            <a:tailEnd/>
          </a:ln>
          <a:effectLst/>
        </p:spPr>
        <p:txBody>
          <a:bodyPr wrap="square">
            <a:spAutoFit/>
          </a:bodyPr>
          <a:lstStyle/>
          <a:p>
            <a:pPr algn="ctr">
              <a:spcBef>
                <a:spcPct val="50000"/>
              </a:spcBef>
            </a:pPr>
            <a:r>
              <a:rPr lang="hu-HU" sz="2000" b="1" dirty="0">
                <a:solidFill>
                  <a:schemeClr val="tx1">
                    <a:lumMod val="95000"/>
                    <a:lumOff val="5000"/>
                  </a:schemeClr>
                </a:solidFill>
                <a:cs typeface="Arial" pitchFamily="34" charset="0"/>
              </a:rPr>
              <a:t>ENERGIA-</a:t>
            </a:r>
          </a:p>
          <a:p>
            <a:pPr algn="ctr">
              <a:spcBef>
                <a:spcPct val="50000"/>
              </a:spcBef>
            </a:pPr>
            <a:r>
              <a:rPr lang="hu-HU" sz="2000" b="1" dirty="0" smtClean="0">
                <a:solidFill>
                  <a:schemeClr val="tx1">
                    <a:lumMod val="95000"/>
                    <a:lumOff val="5000"/>
                  </a:schemeClr>
                </a:solidFill>
                <a:cs typeface="Arial" pitchFamily="34" charset="0"/>
              </a:rPr>
              <a:t>FORRÁS</a:t>
            </a:r>
            <a:endParaRPr lang="hu-HU" sz="2000" b="1" dirty="0">
              <a:solidFill>
                <a:schemeClr val="tx1">
                  <a:lumMod val="95000"/>
                  <a:lumOff val="5000"/>
                </a:schemeClr>
              </a:solidFill>
              <a:cs typeface="Arial" pitchFamily="34" charset="0"/>
            </a:endParaRPr>
          </a:p>
        </p:txBody>
      </p:sp>
      <p:sp>
        <p:nvSpPr>
          <p:cNvPr id="410633" name="Text Box 9"/>
          <p:cNvSpPr txBox="1">
            <a:spLocks noChangeArrowheads="1"/>
          </p:cNvSpPr>
          <p:nvPr/>
        </p:nvSpPr>
        <p:spPr bwMode="auto">
          <a:xfrm>
            <a:off x="7916702" y="2757854"/>
            <a:ext cx="2663825" cy="1631216"/>
          </a:xfrm>
          <a:prstGeom prst="rect">
            <a:avLst/>
          </a:prstGeom>
          <a:solidFill>
            <a:srgbClr val="FFFF00"/>
          </a:solidFill>
          <a:ln w="9525">
            <a:noFill/>
            <a:miter lim="800000"/>
            <a:headEnd/>
            <a:tailEnd/>
          </a:ln>
          <a:effectLst/>
        </p:spPr>
        <p:txBody>
          <a:bodyPr>
            <a:spAutoFit/>
          </a:bodyPr>
          <a:lstStyle/>
          <a:p>
            <a:pPr algn="ctr">
              <a:spcBef>
                <a:spcPct val="50000"/>
              </a:spcBef>
            </a:pPr>
            <a:r>
              <a:rPr lang="hu-HU" sz="2000" b="1" dirty="0">
                <a:solidFill>
                  <a:schemeClr val="tx1">
                    <a:lumMod val="95000"/>
                    <a:lumOff val="5000"/>
                  </a:schemeClr>
                </a:solidFill>
                <a:cs typeface="Arial" pitchFamily="34" charset="0"/>
              </a:rPr>
              <a:t>A SZERVEZET NORMÁLIS MŰKÖDÉSÉHEZ SZÜKSÉGES ANYAGOK </a:t>
            </a:r>
            <a:r>
              <a:rPr lang="hu-HU" sz="2000" b="1" dirty="0" smtClean="0">
                <a:solidFill>
                  <a:schemeClr val="tx1">
                    <a:lumMod val="95000"/>
                    <a:lumOff val="5000"/>
                  </a:schemeClr>
                </a:solidFill>
                <a:cs typeface="Arial" pitchFamily="34" charset="0"/>
              </a:rPr>
              <a:t>BIZTOSÍTÁSA</a:t>
            </a:r>
            <a:endParaRPr lang="hu-HU" sz="2000" b="1" dirty="0">
              <a:solidFill>
                <a:schemeClr val="tx1">
                  <a:lumMod val="95000"/>
                  <a:lumOff val="5000"/>
                </a:schemeClr>
              </a:solidFill>
              <a:cs typeface="Arial" pitchFamily="34" charset="0"/>
            </a:endParaRPr>
          </a:p>
        </p:txBody>
      </p:sp>
      <p:sp>
        <p:nvSpPr>
          <p:cNvPr id="410634" name="Line 10"/>
          <p:cNvSpPr>
            <a:spLocks noChangeShapeType="1"/>
          </p:cNvSpPr>
          <p:nvPr/>
        </p:nvSpPr>
        <p:spPr bwMode="auto">
          <a:xfrm flipH="1">
            <a:off x="3790950" y="3584860"/>
            <a:ext cx="720725" cy="0"/>
          </a:xfrm>
          <a:prstGeom prst="line">
            <a:avLst/>
          </a:prstGeom>
          <a:noFill/>
          <a:ln w="76200">
            <a:solidFill>
              <a:srgbClr val="FF0000"/>
            </a:solidFill>
            <a:round/>
            <a:headEnd/>
            <a:tailEnd type="triangle" w="med" len="med"/>
          </a:ln>
          <a:effectLst/>
        </p:spPr>
        <p:txBody>
          <a:bodyPr/>
          <a:lstStyle/>
          <a:p>
            <a:endParaRPr lang="en-US">
              <a:ln>
                <a:solidFill>
                  <a:schemeClr val="tx1">
                    <a:lumMod val="95000"/>
                    <a:lumOff val="5000"/>
                  </a:schemeClr>
                </a:solidFill>
              </a:ln>
              <a:solidFill>
                <a:schemeClr val="tx1">
                  <a:lumMod val="95000"/>
                  <a:lumOff val="5000"/>
                </a:schemeClr>
              </a:solidFill>
            </a:endParaRPr>
          </a:p>
        </p:txBody>
      </p:sp>
      <p:sp>
        <p:nvSpPr>
          <p:cNvPr id="410635" name="Line 11"/>
          <p:cNvSpPr>
            <a:spLocks noChangeShapeType="1"/>
          </p:cNvSpPr>
          <p:nvPr/>
        </p:nvSpPr>
        <p:spPr bwMode="auto">
          <a:xfrm flipV="1">
            <a:off x="7126734" y="3556719"/>
            <a:ext cx="676055" cy="33487"/>
          </a:xfrm>
          <a:prstGeom prst="line">
            <a:avLst/>
          </a:prstGeom>
          <a:noFill/>
          <a:ln w="76200">
            <a:solidFill>
              <a:srgbClr val="FF0000"/>
            </a:solidFill>
            <a:round/>
            <a:headEnd/>
            <a:tailEnd type="triangle" w="med" len="med"/>
          </a:ln>
          <a:effectLst/>
        </p:spPr>
        <p:txBody>
          <a:bodyPr/>
          <a:lstStyle/>
          <a:p>
            <a:endParaRPr lang="en-US">
              <a:solidFill>
                <a:schemeClr val="tx1">
                  <a:lumMod val="95000"/>
                  <a:lumOff val="5000"/>
                </a:schemeClr>
              </a:solidFill>
            </a:endParaRPr>
          </a:p>
        </p:txBody>
      </p:sp>
      <p:sp>
        <p:nvSpPr>
          <p:cNvPr id="410636" name="Line 12"/>
          <p:cNvSpPr>
            <a:spLocks noChangeShapeType="1"/>
          </p:cNvSpPr>
          <p:nvPr/>
        </p:nvSpPr>
        <p:spPr bwMode="auto">
          <a:xfrm flipV="1">
            <a:off x="6079862" y="2115883"/>
            <a:ext cx="0" cy="936625"/>
          </a:xfrm>
          <a:prstGeom prst="line">
            <a:avLst/>
          </a:prstGeom>
          <a:noFill/>
          <a:ln w="76200">
            <a:solidFill>
              <a:srgbClr val="FF0000"/>
            </a:solidFill>
            <a:round/>
            <a:headEnd/>
            <a:tailEnd type="triangle" w="med" len="med"/>
          </a:ln>
          <a:effectLst/>
        </p:spPr>
        <p:txBody>
          <a:bodyPr/>
          <a:lstStyle/>
          <a:p>
            <a:endParaRPr lang="en-US">
              <a:solidFill>
                <a:schemeClr val="tx1">
                  <a:lumMod val="95000"/>
                  <a:lumOff val="5000"/>
                </a:schemeClr>
              </a:solidFill>
            </a:endParaRPr>
          </a:p>
        </p:txBody>
      </p:sp>
      <p:sp>
        <p:nvSpPr>
          <p:cNvPr id="410637" name="Line 13"/>
          <p:cNvSpPr>
            <a:spLocks noChangeShapeType="1"/>
          </p:cNvSpPr>
          <p:nvPr/>
        </p:nvSpPr>
        <p:spPr bwMode="auto">
          <a:xfrm>
            <a:off x="5880100" y="4076700"/>
            <a:ext cx="0" cy="0"/>
          </a:xfrm>
          <a:prstGeom prst="line">
            <a:avLst/>
          </a:prstGeom>
          <a:noFill/>
          <a:ln w="9525">
            <a:solidFill>
              <a:schemeClr val="tx1"/>
            </a:solidFill>
            <a:round/>
            <a:headEnd/>
            <a:tailEnd type="triangle" w="med" len="med"/>
          </a:ln>
          <a:effectLst/>
        </p:spPr>
        <p:txBody>
          <a:bodyPr/>
          <a:lstStyle/>
          <a:p>
            <a:endParaRPr lang="en-US">
              <a:solidFill>
                <a:schemeClr val="tx1">
                  <a:lumMod val="95000"/>
                  <a:lumOff val="5000"/>
                </a:schemeClr>
              </a:solidFill>
            </a:endParaRPr>
          </a:p>
        </p:txBody>
      </p:sp>
      <p:sp>
        <p:nvSpPr>
          <p:cNvPr id="410638" name="Line 14"/>
          <p:cNvSpPr>
            <a:spLocks noChangeShapeType="1"/>
          </p:cNvSpPr>
          <p:nvPr/>
        </p:nvSpPr>
        <p:spPr bwMode="auto">
          <a:xfrm>
            <a:off x="6124410" y="4206887"/>
            <a:ext cx="0" cy="936625"/>
          </a:xfrm>
          <a:prstGeom prst="line">
            <a:avLst/>
          </a:prstGeom>
          <a:noFill/>
          <a:ln w="76200">
            <a:solidFill>
              <a:srgbClr val="FF0000"/>
            </a:solidFill>
            <a:round/>
            <a:headEnd/>
            <a:tailEnd type="triangle" w="med" len="med"/>
          </a:ln>
          <a:effectLst/>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180281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1771456" y="332274"/>
            <a:ext cx="8959504" cy="584775"/>
          </a:xfrm>
          <a:prstGeom prst="rect">
            <a:avLst/>
          </a:prstGeom>
        </p:spPr>
        <p:txBody>
          <a:bodyPr wrap="none">
            <a:spAutoFit/>
          </a:bodyPr>
          <a:lstStyle/>
          <a:p>
            <a:r>
              <a:rPr lang="en-GB" sz="3200" b="1" dirty="0" err="1" smtClean="0">
                <a:solidFill>
                  <a:srgbClr val="2D2D2D"/>
                </a:solidFill>
                <a:latin typeface="Verdana" panose="020B0604030504040204" pitchFamily="34" charset="0"/>
              </a:rPr>
              <a:t>Egészséges</a:t>
            </a:r>
            <a:r>
              <a:rPr lang="en-GB" sz="3200" b="1" dirty="0" smtClean="0">
                <a:solidFill>
                  <a:srgbClr val="2D2D2D"/>
                </a:solidFill>
                <a:latin typeface="Verdana" panose="020B0604030504040204" pitchFamily="34" charset="0"/>
              </a:rPr>
              <a:t> </a:t>
            </a:r>
            <a:r>
              <a:rPr lang="hu-HU" sz="3200" b="1" dirty="0" smtClean="0">
                <a:solidFill>
                  <a:srgbClr val="2D2D2D"/>
                </a:solidFill>
                <a:latin typeface="Verdana" panose="020B0604030504040204" pitchFamily="34" charset="0"/>
              </a:rPr>
              <a:t>táplálkozás</a:t>
            </a:r>
            <a:r>
              <a:rPr lang="en-GB" sz="3200" b="1" dirty="0" smtClean="0">
                <a:solidFill>
                  <a:srgbClr val="2D2D2D"/>
                </a:solidFill>
                <a:latin typeface="Verdana" panose="020B0604030504040204" pitchFamily="34" charset="0"/>
              </a:rPr>
              <a:t> a </a:t>
            </a:r>
            <a:r>
              <a:rPr lang="en-GB" sz="3200" b="1" dirty="0" err="1" smtClean="0">
                <a:solidFill>
                  <a:srgbClr val="2D2D2D"/>
                </a:solidFill>
                <a:latin typeface="Verdana" panose="020B0604030504040204" pitchFamily="34" charset="0"/>
              </a:rPr>
              <a:t>szépkorban</a:t>
            </a:r>
            <a:endParaRPr lang="hu-HU" sz="3200" b="1" dirty="0">
              <a:solidFill>
                <a:srgbClr val="2D2D2D"/>
              </a:solidFill>
              <a:latin typeface="Verdana" panose="020B0604030504040204" pitchFamily="34" charset="0"/>
            </a:endParaRPr>
          </a:p>
        </p:txBody>
      </p:sp>
      <p:sp>
        <p:nvSpPr>
          <p:cNvPr id="2" name="Szövegdoboz 1"/>
          <p:cNvSpPr txBox="1"/>
          <p:nvPr/>
        </p:nvSpPr>
        <p:spPr>
          <a:xfrm>
            <a:off x="553791" y="1558344"/>
            <a:ext cx="838691" cy="369332"/>
          </a:xfrm>
          <a:prstGeom prst="rect">
            <a:avLst/>
          </a:prstGeom>
          <a:noFill/>
        </p:spPr>
        <p:txBody>
          <a:bodyPr wrap="none" rtlCol="0">
            <a:spAutoFit/>
          </a:bodyPr>
          <a:lstStyle/>
          <a:p>
            <a:r>
              <a:rPr lang="en-GB" dirty="0" err="1" smtClean="0"/>
              <a:t>lipidek</a:t>
            </a:r>
            <a:endParaRPr lang="hu-HU" dirty="0"/>
          </a:p>
        </p:txBody>
      </p:sp>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1643062"/>
            <a:ext cx="4762500" cy="3571875"/>
          </a:xfrm>
          <a:prstGeom prst="rect">
            <a:avLst/>
          </a:prstGeom>
        </p:spPr>
      </p:pic>
    </p:spTree>
    <p:extLst>
      <p:ext uri="{BB962C8B-B14F-4D97-AF65-F5344CB8AC3E}">
        <p14:creationId xmlns:p14="http://schemas.microsoft.com/office/powerpoint/2010/main" val="610578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t="25000" r="1000" b="-6000"/>
          </a:stretch>
        </a:blipFill>
        <a:effectLst/>
      </p:bgPr>
    </p:bg>
    <p:spTree>
      <p:nvGrpSpPr>
        <p:cNvPr id="1" name=""/>
        <p:cNvGrpSpPr/>
        <p:nvPr/>
      </p:nvGrpSpPr>
      <p:grpSpPr>
        <a:xfrm>
          <a:off x="0" y="0"/>
          <a:ext cx="0" cy="0"/>
          <a:chOff x="0" y="0"/>
          <a:chExt cx="0" cy="0"/>
        </a:xfrm>
      </p:grpSpPr>
      <p:sp>
        <p:nvSpPr>
          <p:cNvPr id="408579" name="Rectangle 3"/>
          <p:cNvSpPr>
            <a:spLocks noGrp="1" noChangeArrowheads="1"/>
          </p:cNvSpPr>
          <p:nvPr>
            <p:ph type="title"/>
          </p:nvPr>
        </p:nvSpPr>
        <p:spPr>
          <a:xfrm>
            <a:off x="1992313" y="219062"/>
            <a:ext cx="8229600" cy="1209675"/>
          </a:xfrm>
        </p:spPr>
        <p:txBody>
          <a:bodyPr/>
          <a:lstStyle/>
          <a:p>
            <a:r>
              <a:rPr lang="hu-HU" sz="2000" b="1" dirty="0">
                <a:solidFill>
                  <a:schemeClr val="tx1"/>
                </a:solidFill>
              </a:rPr>
              <a:t>EGÉSZSÉGTUDATOS </a:t>
            </a:r>
            <a:r>
              <a:rPr lang="hu-HU" sz="2000" b="1" dirty="0" smtClean="0">
                <a:solidFill>
                  <a:schemeClr val="tx1"/>
                </a:solidFill>
              </a:rPr>
              <a:t>TÁPLÁLKOZÁST, </a:t>
            </a:r>
            <a:r>
              <a:rPr lang="hu-HU" sz="2000" b="1" dirty="0">
                <a:solidFill>
                  <a:schemeClr val="tx1"/>
                </a:solidFill>
              </a:rPr>
              <a:t>ÉLETMÓDOT</a:t>
            </a:r>
            <a:br>
              <a:rPr lang="hu-HU" sz="2000" b="1" dirty="0">
                <a:solidFill>
                  <a:schemeClr val="tx1"/>
                </a:solidFill>
              </a:rPr>
            </a:br>
            <a:r>
              <a:rPr lang="hu-HU" sz="2000" b="1" dirty="0">
                <a:solidFill>
                  <a:schemeClr val="tx1"/>
                </a:solidFill>
              </a:rPr>
              <a:t>BEFOLYÁSOLÓ TÉNYEZŐK</a:t>
            </a:r>
          </a:p>
        </p:txBody>
      </p:sp>
      <p:sp>
        <p:nvSpPr>
          <p:cNvPr id="408580" name="Text Box 4"/>
          <p:cNvSpPr txBox="1">
            <a:spLocks noChangeArrowheads="1"/>
          </p:cNvSpPr>
          <p:nvPr/>
        </p:nvSpPr>
        <p:spPr bwMode="auto">
          <a:xfrm>
            <a:off x="1881159" y="2857496"/>
            <a:ext cx="1368425" cy="274638"/>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BETEGSÉGEK</a:t>
            </a:r>
          </a:p>
        </p:txBody>
      </p:sp>
      <p:sp>
        <p:nvSpPr>
          <p:cNvPr id="408581" name="Text Box 5"/>
          <p:cNvSpPr txBox="1">
            <a:spLocks noChangeArrowheads="1"/>
          </p:cNvSpPr>
          <p:nvPr/>
        </p:nvSpPr>
        <p:spPr bwMode="auto">
          <a:xfrm>
            <a:off x="3071813" y="2133601"/>
            <a:ext cx="1223962" cy="549275"/>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a:solidFill>
                  <a:prstClr val="black"/>
                </a:solidFill>
                <a:cs typeface="Arial" pitchFamily="34" charset="0"/>
              </a:rPr>
              <a:t>MÉDIA,</a:t>
            </a:r>
          </a:p>
          <a:p>
            <a:pPr algn="ctr">
              <a:spcBef>
                <a:spcPct val="50000"/>
              </a:spcBef>
            </a:pPr>
            <a:r>
              <a:rPr lang="hu-HU" sz="1200" b="1">
                <a:solidFill>
                  <a:prstClr val="black"/>
                </a:solidFill>
                <a:cs typeface="Arial" pitchFamily="34" charset="0"/>
              </a:rPr>
              <a:t>MARKETING</a:t>
            </a:r>
          </a:p>
        </p:txBody>
      </p:sp>
      <p:sp>
        <p:nvSpPr>
          <p:cNvPr id="408582" name="Text Box 6"/>
          <p:cNvSpPr txBox="1">
            <a:spLocks noChangeArrowheads="1"/>
          </p:cNvSpPr>
          <p:nvPr/>
        </p:nvSpPr>
        <p:spPr bwMode="auto">
          <a:xfrm>
            <a:off x="4367214" y="2924175"/>
            <a:ext cx="936625" cy="274638"/>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POLITIKA</a:t>
            </a:r>
          </a:p>
        </p:txBody>
      </p:sp>
      <p:sp>
        <p:nvSpPr>
          <p:cNvPr id="408583" name="Text Box 7"/>
          <p:cNvSpPr txBox="1">
            <a:spLocks noChangeArrowheads="1"/>
          </p:cNvSpPr>
          <p:nvPr/>
        </p:nvSpPr>
        <p:spPr bwMode="auto">
          <a:xfrm>
            <a:off x="5238744" y="2357430"/>
            <a:ext cx="863600" cy="274638"/>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VALLÁS</a:t>
            </a:r>
          </a:p>
        </p:txBody>
      </p:sp>
      <p:sp>
        <p:nvSpPr>
          <p:cNvPr id="408584" name="Text Box 8"/>
          <p:cNvSpPr txBox="1">
            <a:spLocks noChangeArrowheads="1"/>
          </p:cNvSpPr>
          <p:nvPr/>
        </p:nvSpPr>
        <p:spPr bwMode="auto">
          <a:xfrm>
            <a:off x="5953125" y="2714621"/>
            <a:ext cx="1152525" cy="549275"/>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ANYAGI</a:t>
            </a:r>
          </a:p>
          <a:p>
            <a:pPr algn="ctr">
              <a:spcBef>
                <a:spcPct val="50000"/>
              </a:spcBef>
            </a:pPr>
            <a:r>
              <a:rPr lang="hu-HU" sz="1200" b="1" dirty="0">
                <a:solidFill>
                  <a:prstClr val="black"/>
                </a:solidFill>
                <a:cs typeface="Arial" pitchFamily="34" charset="0"/>
              </a:rPr>
              <a:t>VONZATOK</a:t>
            </a:r>
          </a:p>
        </p:txBody>
      </p:sp>
      <p:sp>
        <p:nvSpPr>
          <p:cNvPr id="408585" name="Text Box 9"/>
          <p:cNvSpPr txBox="1">
            <a:spLocks noChangeArrowheads="1"/>
          </p:cNvSpPr>
          <p:nvPr/>
        </p:nvSpPr>
        <p:spPr bwMode="auto">
          <a:xfrm>
            <a:off x="7175501" y="2205039"/>
            <a:ext cx="1008063" cy="274637"/>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a:solidFill>
                  <a:prstClr val="black"/>
                </a:solidFill>
                <a:cs typeface="Arial" pitchFamily="34" charset="0"/>
              </a:rPr>
              <a:t>ÉLETKOR</a:t>
            </a:r>
          </a:p>
        </p:txBody>
      </p:sp>
      <p:sp>
        <p:nvSpPr>
          <p:cNvPr id="408586" name="Text Box 10"/>
          <p:cNvSpPr txBox="1">
            <a:spLocks noChangeArrowheads="1"/>
          </p:cNvSpPr>
          <p:nvPr/>
        </p:nvSpPr>
        <p:spPr bwMode="auto">
          <a:xfrm>
            <a:off x="7967663" y="3716339"/>
            <a:ext cx="1223962" cy="549275"/>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ÉLETCIKLUS</a:t>
            </a:r>
          </a:p>
          <a:p>
            <a:pPr algn="ctr">
              <a:spcBef>
                <a:spcPct val="50000"/>
              </a:spcBef>
            </a:pPr>
            <a:r>
              <a:rPr lang="hu-HU" sz="1200" b="1" dirty="0">
                <a:solidFill>
                  <a:prstClr val="black"/>
                </a:solidFill>
                <a:cs typeface="Arial" pitchFamily="34" charset="0"/>
              </a:rPr>
              <a:t>EFFEKTUSOK</a:t>
            </a:r>
          </a:p>
        </p:txBody>
      </p:sp>
      <p:sp>
        <p:nvSpPr>
          <p:cNvPr id="408587" name="Text Box 11"/>
          <p:cNvSpPr txBox="1">
            <a:spLocks noChangeArrowheads="1"/>
          </p:cNvSpPr>
          <p:nvPr/>
        </p:nvSpPr>
        <p:spPr bwMode="auto">
          <a:xfrm>
            <a:off x="8904289" y="2060576"/>
            <a:ext cx="1512887" cy="1509713"/>
          </a:xfrm>
          <a:prstGeom prst="rect">
            <a:avLst/>
          </a:prstGeom>
          <a:noFill/>
          <a:ln w="9525">
            <a:solidFill>
              <a:schemeClr val="tx1"/>
            </a:solidFill>
            <a:miter lim="800000"/>
            <a:headEnd/>
            <a:tailEnd/>
          </a:ln>
          <a:effectLst/>
        </p:spPr>
        <p:txBody>
          <a:bodyPr>
            <a:spAutoFit/>
          </a:bodyPr>
          <a:lstStyle/>
          <a:p>
            <a:pPr algn="ctr">
              <a:spcBef>
                <a:spcPct val="50000"/>
              </a:spcBef>
            </a:pPr>
            <a:r>
              <a:rPr lang="hu-HU" sz="1200" b="1" dirty="0">
                <a:solidFill>
                  <a:prstClr val="black"/>
                </a:solidFill>
                <a:cs typeface="Arial" pitchFamily="34" charset="0"/>
              </a:rPr>
              <a:t>PSZICHOLÓGIAI</a:t>
            </a:r>
          </a:p>
          <a:p>
            <a:pPr algn="ctr">
              <a:spcBef>
                <a:spcPct val="50000"/>
              </a:spcBef>
            </a:pPr>
            <a:r>
              <a:rPr lang="hu-HU" sz="1200" b="1" dirty="0">
                <a:solidFill>
                  <a:prstClr val="black"/>
                </a:solidFill>
                <a:cs typeface="Arial" pitchFamily="34" charset="0"/>
              </a:rPr>
              <a:t>EFFEKTUSOK</a:t>
            </a:r>
          </a:p>
          <a:p>
            <a:pPr>
              <a:spcBef>
                <a:spcPct val="50000"/>
              </a:spcBef>
            </a:pPr>
            <a:r>
              <a:rPr lang="hu-HU" sz="1200" b="1" dirty="0">
                <a:solidFill>
                  <a:prstClr val="black"/>
                </a:solidFill>
                <a:cs typeface="Arial" pitchFamily="34" charset="0"/>
              </a:rPr>
              <a:t>- </a:t>
            </a:r>
            <a:r>
              <a:rPr lang="hu-HU" sz="1000" b="1" dirty="0">
                <a:solidFill>
                  <a:prstClr val="black"/>
                </a:solidFill>
                <a:cs typeface="Arial" pitchFamily="34" charset="0"/>
              </a:rPr>
              <a:t>iskolázottság</a:t>
            </a:r>
          </a:p>
          <a:p>
            <a:pPr>
              <a:spcBef>
                <a:spcPct val="50000"/>
              </a:spcBef>
            </a:pPr>
            <a:r>
              <a:rPr lang="hu-HU" sz="1000" b="1" dirty="0">
                <a:solidFill>
                  <a:prstClr val="black"/>
                </a:solidFill>
                <a:cs typeface="Arial" pitchFamily="34" charset="0"/>
              </a:rPr>
              <a:t>- műveltség</a:t>
            </a:r>
          </a:p>
          <a:p>
            <a:pPr>
              <a:spcBef>
                <a:spcPct val="50000"/>
              </a:spcBef>
            </a:pPr>
            <a:r>
              <a:rPr lang="hu-HU" sz="1000" b="1" dirty="0">
                <a:solidFill>
                  <a:prstClr val="black"/>
                </a:solidFill>
                <a:cs typeface="Arial" pitchFamily="34" charset="0"/>
              </a:rPr>
              <a:t>- szocializáció</a:t>
            </a:r>
          </a:p>
          <a:p>
            <a:pPr algn="ctr">
              <a:spcBef>
                <a:spcPct val="50000"/>
              </a:spcBef>
            </a:pPr>
            <a:r>
              <a:rPr lang="hu-HU" sz="1000" b="1" dirty="0">
                <a:solidFill>
                  <a:prstClr val="black"/>
                </a:solidFill>
                <a:cs typeface="Arial" pitchFamily="34" charset="0"/>
              </a:rPr>
              <a:t>/személyiség jegyek/</a:t>
            </a:r>
            <a:endParaRPr lang="hu-HU" sz="1200" b="1" dirty="0">
              <a:solidFill>
                <a:prstClr val="black"/>
              </a:solidFill>
              <a:cs typeface="Arial" pitchFamily="34" charset="0"/>
            </a:endParaRPr>
          </a:p>
        </p:txBody>
      </p:sp>
      <p:sp>
        <p:nvSpPr>
          <p:cNvPr id="408589" name="Line 13"/>
          <p:cNvSpPr>
            <a:spLocks noChangeShapeType="1"/>
          </p:cNvSpPr>
          <p:nvPr/>
        </p:nvSpPr>
        <p:spPr bwMode="auto">
          <a:xfrm flipH="1">
            <a:off x="2351089" y="1628775"/>
            <a:ext cx="3673475" cy="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408590" name="Line 14"/>
          <p:cNvSpPr>
            <a:spLocks noChangeShapeType="1"/>
          </p:cNvSpPr>
          <p:nvPr/>
        </p:nvSpPr>
        <p:spPr bwMode="auto">
          <a:xfrm>
            <a:off x="6024564" y="1628775"/>
            <a:ext cx="3671887" cy="0"/>
          </a:xfrm>
          <a:prstGeom prst="line">
            <a:avLst/>
          </a:prstGeom>
          <a:noFill/>
          <a:ln w="9525">
            <a:solidFill>
              <a:schemeClr val="tx1"/>
            </a:solidFill>
            <a:round/>
            <a:headEnd/>
            <a:tailEnd/>
          </a:ln>
          <a:effectLst/>
        </p:spPr>
        <p:txBody>
          <a:bodyPr/>
          <a:lstStyle/>
          <a:p>
            <a:endParaRPr lang="en-US">
              <a:solidFill>
                <a:prstClr val="black"/>
              </a:solidFill>
            </a:endParaRPr>
          </a:p>
        </p:txBody>
      </p:sp>
      <p:sp>
        <p:nvSpPr>
          <p:cNvPr id="408591" name="Line 15"/>
          <p:cNvSpPr>
            <a:spLocks noChangeShapeType="1"/>
          </p:cNvSpPr>
          <p:nvPr/>
        </p:nvSpPr>
        <p:spPr bwMode="auto">
          <a:xfrm>
            <a:off x="2351088" y="1628775"/>
            <a:ext cx="0" cy="0"/>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2" name="Line 16"/>
          <p:cNvSpPr>
            <a:spLocks noChangeShapeType="1"/>
          </p:cNvSpPr>
          <p:nvPr/>
        </p:nvSpPr>
        <p:spPr bwMode="auto">
          <a:xfrm>
            <a:off x="2351088" y="1628776"/>
            <a:ext cx="45719" cy="1228721"/>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3" name="Line 17"/>
          <p:cNvSpPr>
            <a:spLocks noChangeShapeType="1"/>
          </p:cNvSpPr>
          <p:nvPr/>
        </p:nvSpPr>
        <p:spPr bwMode="auto">
          <a:xfrm>
            <a:off x="9625013" y="1628775"/>
            <a:ext cx="0" cy="0"/>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4" name="Line 18"/>
          <p:cNvSpPr>
            <a:spLocks noChangeShapeType="1"/>
          </p:cNvSpPr>
          <p:nvPr/>
        </p:nvSpPr>
        <p:spPr bwMode="auto">
          <a:xfrm>
            <a:off x="9696450" y="1628776"/>
            <a:ext cx="0" cy="360363"/>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5" name="Line 19"/>
          <p:cNvSpPr>
            <a:spLocks noChangeShapeType="1"/>
          </p:cNvSpPr>
          <p:nvPr/>
        </p:nvSpPr>
        <p:spPr bwMode="auto">
          <a:xfrm>
            <a:off x="3648075" y="1628775"/>
            <a:ext cx="0" cy="431800"/>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6" name="Line 20"/>
          <p:cNvSpPr>
            <a:spLocks noChangeShapeType="1"/>
          </p:cNvSpPr>
          <p:nvPr/>
        </p:nvSpPr>
        <p:spPr bwMode="auto">
          <a:xfrm>
            <a:off x="4800600" y="1628776"/>
            <a:ext cx="0" cy="1223963"/>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7" name="Line 21"/>
          <p:cNvSpPr>
            <a:spLocks noChangeShapeType="1"/>
          </p:cNvSpPr>
          <p:nvPr/>
        </p:nvSpPr>
        <p:spPr bwMode="auto">
          <a:xfrm>
            <a:off x="5664200" y="1628776"/>
            <a:ext cx="45719" cy="728655"/>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8" name="Line 22"/>
          <p:cNvSpPr>
            <a:spLocks noChangeShapeType="1"/>
          </p:cNvSpPr>
          <p:nvPr/>
        </p:nvSpPr>
        <p:spPr bwMode="auto">
          <a:xfrm>
            <a:off x="6456362" y="1628776"/>
            <a:ext cx="68266" cy="1085845"/>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599" name="Line 23"/>
          <p:cNvSpPr>
            <a:spLocks noChangeShapeType="1"/>
          </p:cNvSpPr>
          <p:nvPr/>
        </p:nvSpPr>
        <p:spPr bwMode="auto">
          <a:xfrm>
            <a:off x="7608888" y="1628776"/>
            <a:ext cx="0" cy="576263"/>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
        <p:nvSpPr>
          <p:cNvPr id="408600" name="Line 24"/>
          <p:cNvSpPr>
            <a:spLocks noChangeShapeType="1"/>
          </p:cNvSpPr>
          <p:nvPr/>
        </p:nvSpPr>
        <p:spPr bwMode="auto">
          <a:xfrm>
            <a:off x="8472488" y="1628776"/>
            <a:ext cx="0" cy="2016125"/>
          </a:xfrm>
          <a:prstGeom prst="line">
            <a:avLst/>
          </a:prstGeom>
          <a:noFill/>
          <a:ln w="9525">
            <a:solidFill>
              <a:schemeClr val="tx1"/>
            </a:solidFill>
            <a:round/>
            <a:headEnd/>
            <a:tailEnd type="triangle" w="med" len="med"/>
          </a:ln>
          <a:effectLst/>
        </p:spPr>
        <p:txBody>
          <a:bodyPr/>
          <a:lstStyle/>
          <a:p>
            <a:endParaRPr lang="en-US">
              <a:solidFill>
                <a:prstClr val="black"/>
              </a:solidFill>
            </a:endParaRPr>
          </a:p>
        </p:txBody>
      </p:sp>
    </p:spTree>
    <p:extLst>
      <p:ext uri="{BB962C8B-B14F-4D97-AF65-F5344CB8AC3E}">
        <p14:creationId xmlns:p14="http://schemas.microsoft.com/office/powerpoint/2010/main" val="372007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4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45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4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79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1000"/>
            <a:lum/>
          </a:blip>
          <a:srcRect/>
          <a:stretch>
            <a:fillRect l="13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29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t="-1000" r="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62163"/>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Austin">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sszencia">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5_Austin">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sszencia">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1_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9648</TotalTime>
  <Words>2697</Words>
  <Application>Microsoft Office PowerPoint</Application>
  <PresentationFormat>Szélesvásznú</PresentationFormat>
  <Paragraphs>285</Paragraphs>
  <Slides>40</Slides>
  <Notes>2</Notes>
  <HiddenSlides>0</HiddenSlides>
  <MMClips>0</MMClips>
  <ScaleCrop>false</ScaleCrop>
  <HeadingPairs>
    <vt:vector size="6" baseType="variant">
      <vt:variant>
        <vt:lpstr>Használt betűtípusok</vt:lpstr>
      </vt:variant>
      <vt:variant>
        <vt:i4>8</vt:i4>
      </vt:variant>
      <vt:variant>
        <vt:lpstr>Téma</vt:lpstr>
      </vt:variant>
      <vt:variant>
        <vt:i4>6</vt:i4>
      </vt:variant>
      <vt:variant>
        <vt:lpstr>Diacímek</vt:lpstr>
      </vt:variant>
      <vt:variant>
        <vt:i4>40</vt:i4>
      </vt:variant>
    </vt:vector>
  </HeadingPairs>
  <TitlesOfParts>
    <vt:vector size="54" baseType="lpstr">
      <vt:lpstr>Aharoni</vt:lpstr>
      <vt:lpstr>Arial</vt:lpstr>
      <vt:lpstr>Arial Black</vt:lpstr>
      <vt:lpstr>Arial Rounded MT Bold</vt:lpstr>
      <vt:lpstr>Calibri</vt:lpstr>
      <vt:lpstr>Calibri Light</vt:lpstr>
      <vt:lpstr>Verdana</vt:lpstr>
      <vt:lpstr>Wingdings 2</vt:lpstr>
      <vt:lpstr>Office-téma</vt:lpstr>
      <vt:lpstr>Default Design</vt:lpstr>
      <vt:lpstr>3_Default Design</vt:lpstr>
      <vt:lpstr>3_Austin</vt:lpstr>
      <vt:lpstr>5_Austin</vt:lpstr>
      <vt:lpstr>1_Office-téma</vt:lpstr>
      <vt:lpstr>PowerPoint bemutató</vt:lpstr>
      <vt:lpstr>PowerPoint bemutató</vt:lpstr>
      <vt:lpstr>PowerPoint bemutató</vt:lpstr>
      <vt:lpstr>ÉLELMISZEREK FUNKCIÓI</vt:lpstr>
      <vt:lpstr>EGÉSZSÉGTUDATOS TÁPLÁLKOZÁST, ÉLETMÓDOT BEFOLYÁSOLÓ TÉNYEZŐK</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Mi az élelmi rost?</vt:lpstr>
      <vt:lpstr>Források</vt:lpstr>
      <vt:lpstr>Rostfogyasztás kedvező hatásai</vt:lpstr>
      <vt:lpstr>Élelmiszerdúsítás rostokkal</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endremathe</dc:creator>
  <cp:lastModifiedBy>Szabó Lívia</cp:lastModifiedBy>
  <cp:revision>103</cp:revision>
  <dcterms:created xsi:type="dcterms:W3CDTF">2015-09-22T11:53:14Z</dcterms:created>
  <dcterms:modified xsi:type="dcterms:W3CDTF">2017-06-06T09:10:35Z</dcterms:modified>
</cp:coreProperties>
</file>